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handoutMasterIdLst>
    <p:handoutMasterId r:id="rId23"/>
  </p:handoutMasterIdLst>
  <p:sldIdLst>
    <p:sldId id="322" r:id="rId2"/>
    <p:sldId id="294" r:id="rId3"/>
    <p:sldId id="259" r:id="rId4"/>
    <p:sldId id="323" r:id="rId5"/>
    <p:sldId id="324" r:id="rId6"/>
    <p:sldId id="325" r:id="rId7"/>
    <p:sldId id="326" r:id="rId8"/>
    <p:sldId id="321" r:id="rId9"/>
    <p:sldId id="296" r:id="rId10"/>
    <p:sldId id="327" r:id="rId11"/>
    <p:sldId id="329" r:id="rId12"/>
    <p:sldId id="328" r:id="rId13"/>
    <p:sldId id="331" r:id="rId14"/>
    <p:sldId id="330" r:id="rId15"/>
    <p:sldId id="332" r:id="rId16"/>
    <p:sldId id="333" r:id="rId17"/>
    <p:sldId id="335" r:id="rId18"/>
    <p:sldId id="334" r:id="rId19"/>
    <p:sldId id="336" r:id="rId20"/>
    <p:sldId id="297" r:id="rId21"/>
  </p:sldIdLst>
  <p:sldSz cx="12192000" cy="6858000"/>
  <p:notesSz cx="6858000" cy="9144000"/>
  <p:embeddedFontLst>
    <p:embeddedFont>
      <p:font typeface="굴림체" panose="020B0609000101010101" pitchFamily="49" charset="-127"/>
      <p:regular r:id="rId24"/>
    </p:embeddedFont>
    <p:embeddedFont>
      <p:font typeface="맑은 고딕" panose="020B0503020000020004" pitchFamily="34" charset="-127"/>
      <p:regular r:id="rId25"/>
      <p:bold r:id="rId26"/>
    </p:embeddedFont>
  </p:embeddedFontLst>
  <p:defaultTextStyle>
    <a:defPPr>
      <a:defRPr lang="ko-KR"/>
    </a:defPPr>
    <a:lvl1pPr marL="0" algn="l" defTabSz="995690" rtl="0" eaLnBrk="1" latinLnBrk="1" hangingPunct="1">
      <a:defRPr sz="2000" kern="1200">
        <a:solidFill>
          <a:schemeClr val="tx1"/>
        </a:solidFill>
        <a:latin typeface="+mn-lt"/>
        <a:ea typeface="+mn-ea"/>
        <a:cs typeface="+mn-cs"/>
      </a:defRPr>
    </a:lvl1pPr>
    <a:lvl2pPr marL="497845" algn="l" defTabSz="995690" rtl="0" eaLnBrk="1" latinLnBrk="1" hangingPunct="1">
      <a:defRPr sz="2000" kern="1200">
        <a:solidFill>
          <a:schemeClr val="tx1"/>
        </a:solidFill>
        <a:latin typeface="+mn-lt"/>
        <a:ea typeface="+mn-ea"/>
        <a:cs typeface="+mn-cs"/>
      </a:defRPr>
    </a:lvl2pPr>
    <a:lvl3pPr marL="995690" algn="l" defTabSz="995690" rtl="0" eaLnBrk="1" latinLnBrk="1" hangingPunct="1">
      <a:defRPr sz="2000" kern="1200">
        <a:solidFill>
          <a:schemeClr val="tx1"/>
        </a:solidFill>
        <a:latin typeface="+mn-lt"/>
        <a:ea typeface="+mn-ea"/>
        <a:cs typeface="+mn-cs"/>
      </a:defRPr>
    </a:lvl3pPr>
    <a:lvl4pPr marL="1493535" algn="l" defTabSz="995690" rtl="0" eaLnBrk="1" latinLnBrk="1" hangingPunct="1">
      <a:defRPr sz="2000" kern="1200">
        <a:solidFill>
          <a:schemeClr val="tx1"/>
        </a:solidFill>
        <a:latin typeface="+mn-lt"/>
        <a:ea typeface="+mn-ea"/>
        <a:cs typeface="+mn-cs"/>
      </a:defRPr>
    </a:lvl4pPr>
    <a:lvl5pPr marL="1991380" algn="l" defTabSz="995690" rtl="0" eaLnBrk="1" latinLnBrk="1" hangingPunct="1">
      <a:defRPr sz="2000" kern="1200">
        <a:solidFill>
          <a:schemeClr val="tx1"/>
        </a:solidFill>
        <a:latin typeface="+mn-lt"/>
        <a:ea typeface="+mn-ea"/>
        <a:cs typeface="+mn-cs"/>
      </a:defRPr>
    </a:lvl5pPr>
    <a:lvl6pPr marL="2489225" algn="l" defTabSz="995690" rtl="0" eaLnBrk="1" latinLnBrk="1" hangingPunct="1">
      <a:defRPr sz="2000" kern="1200">
        <a:solidFill>
          <a:schemeClr val="tx1"/>
        </a:solidFill>
        <a:latin typeface="+mn-lt"/>
        <a:ea typeface="+mn-ea"/>
        <a:cs typeface="+mn-cs"/>
      </a:defRPr>
    </a:lvl6pPr>
    <a:lvl7pPr marL="2987070" algn="l" defTabSz="995690" rtl="0" eaLnBrk="1" latinLnBrk="1" hangingPunct="1">
      <a:defRPr sz="2000" kern="1200">
        <a:solidFill>
          <a:schemeClr val="tx1"/>
        </a:solidFill>
        <a:latin typeface="+mn-lt"/>
        <a:ea typeface="+mn-ea"/>
        <a:cs typeface="+mn-cs"/>
      </a:defRPr>
    </a:lvl7pPr>
    <a:lvl8pPr marL="3484916" algn="l" defTabSz="995690" rtl="0" eaLnBrk="1" latinLnBrk="1" hangingPunct="1">
      <a:defRPr sz="2000" kern="1200">
        <a:solidFill>
          <a:schemeClr val="tx1"/>
        </a:solidFill>
        <a:latin typeface="+mn-lt"/>
        <a:ea typeface="+mn-ea"/>
        <a:cs typeface="+mn-cs"/>
      </a:defRPr>
    </a:lvl8pPr>
    <a:lvl9pPr marL="3982761" algn="l" defTabSz="995690" rtl="0" eaLnBrk="1" latinLnBrk="1"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4" pos="384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E2E"/>
    <a:srgbClr val="181818"/>
    <a:srgbClr val="C8A060"/>
    <a:srgbClr val="704A2F"/>
    <a:srgbClr val="224B45"/>
    <a:srgbClr val="DBB48B"/>
    <a:srgbClr val="417CB6"/>
    <a:srgbClr val="FCC310"/>
    <a:srgbClr val="80C615"/>
    <a:srgbClr val="7FC71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43" autoAdjust="0"/>
    <p:restoredTop sz="96582" autoAdjust="0"/>
  </p:normalViewPr>
  <p:slideViewPr>
    <p:cSldViewPr>
      <p:cViewPr>
        <p:scale>
          <a:sx n="58" d="100"/>
          <a:sy n="58" d="100"/>
        </p:scale>
        <p:origin x="1180" y="68"/>
      </p:cViewPr>
      <p:guideLst>
        <p:guide orient="horz" pos="2160"/>
        <p:guide pos="2880"/>
        <p:guide pos="3841"/>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p:cViewPr varScale="1">
        <p:scale>
          <a:sx n="92" d="100"/>
          <a:sy n="92" d="100"/>
        </p:scale>
        <p:origin x="3546"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2025-02-20</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2025-02-20</a:t>
            </a:fld>
            <a:endParaRPr lang="ko-KR" altLang="en-US"/>
          </a:p>
        </p:txBody>
      </p:sp>
      <p:sp>
        <p:nvSpPr>
          <p:cNvPr id="4" name="슬라이드 이미지 개체 틀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95690" rtl="0" eaLnBrk="1" latinLnBrk="1" hangingPunct="1">
      <a:defRPr sz="1300" kern="1200">
        <a:solidFill>
          <a:schemeClr val="tx1"/>
        </a:solidFill>
        <a:latin typeface="+mn-lt"/>
        <a:ea typeface="+mn-ea"/>
        <a:cs typeface="+mn-cs"/>
      </a:defRPr>
    </a:lvl1pPr>
    <a:lvl2pPr marL="497845" algn="l" defTabSz="995690" rtl="0" eaLnBrk="1" latinLnBrk="1" hangingPunct="1">
      <a:defRPr sz="1300" kern="1200">
        <a:solidFill>
          <a:schemeClr val="tx1"/>
        </a:solidFill>
        <a:latin typeface="+mn-lt"/>
        <a:ea typeface="+mn-ea"/>
        <a:cs typeface="+mn-cs"/>
      </a:defRPr>
    </a:lvl2pPr>
    <a:lvl3pPr marL="995690" algn="l" defTabSz="995690" rtl="0" eaLnBrk="1" latinLnBrk="1" hangingPunct="1">
      <a:defRPr sz="1300" kern="1200">
        <a:solidFill>
          <a:schemeClr val="tx1"/>
        </a:solidFill>
        <a:latin typeface="+mn-lt"/>
        <a:ea typeface="+mn-ea"/>
        <a:cs typeface="+mn-cs"/>
      </a:defRPr>
    </a:lvl3pPr>
    <a:lvl4pPr marL="1493535" algn="l" defTabSz="995690" rtl="0" eaLnBrk="1" latinLnBrk="1" hangingPunct="1">
      <a:defRPr sz="1300" kern="1200">
        <a:solidFill>
          <a:schemeClr val="tx1"/>
        </a:solidFill>
        <a:latin typeface="+mn-lt"/>
        <a:ea typeface="+mn-ea"/>
        <a:cs typeface="+mn-cs"/>
      </a:defRPr>
    </a:lvl4pPr>
    <a:lvl5pPr marL="1991380" algn="l" defTabSz="995690" rtl="0" eaLnBrk="1" latinLnBrk="1" hangingPunct="1">
      <a:defRPr sz="1300" kern="1200">
        <a:solidFill>
          <a:schemeClr val="tx1"/>
        </a:solidFill>
        <a:latin typeface="+mn-lt"/>
        <a:ea typeface="+mn-ea"/>
        <a:cs typeface="+mn-cs"/>
      </a:defRPr>
    </a:lvl5pPr>
    <a:lvl6pPr marL="2489225" algn="l" defTabSz="995690" rtl="0" eaLnBrk="1" latinLnBrk="1" hangingPunct="1">
      <a:defRPr sz="1300" kern="1200">
        <a:solidFill>
          <a:schemeClr val="tx1"/>
        </a:solidFill>
        <a:latin typeface="+mn-lt"/>
        <a:ea typeface="+mn-ea"/>
        <a:cs typeface="+mn-cs"/>
      </a:defRPr>
    </a:lvl6pPr>
    <a:lvl7pPr marL="2987070" algn="l" defTabSz="995690" rtl="0" eaLnBrk="1" latinLnBrk="1" hangingPunct="1">
      <a:defRPr sz="1300" kern="1200">
        <a:solidFill>
          <a:schemeClr val="tx1"/>
        </a:solidFill>
        <a:latin typeface="+mn-lt"/>
        <a:ea typeface="+mn-ea"/>
        <a:cs typeface="+mn-cs"/>
      </a:defRPr>
    </a:lvl7pPr>
    <a:lvl8pPr marL="3484916" algn="l" defTabSz="995690" rtl="0" eaLnBrk="1" latinLnBrk="1" hangingPunct="1">
      <a:defRPr sz="1300" kern="1200">
        <a:solidFill>
          <a:schemeClr val="tx1"/>
        </a:solidFill>
        <a:latin typeface="+mn-lt"/>
        <a:ea typeface="+mn-ea"/>
        <a:cs typeface="+mn-cs"/>
      </a:defRPr>
    </a:lvl8pPr>
    <a:lvl9pPr marL="3982761" algn="l" defTabSz="995690" rtl="0" eaLnBrk="1" latinLnBrk="1"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23391061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3" name="그림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10" y="1240"/>
            <a:ext cx="12189786" cy="6856755"/>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2025-02-20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15" name="제목 1"/>
          <p:cNvSpPr>
            <a:spLocks noGrp="1"/>
          </p:cNvSpPr>
          <p:nvPr>
            <p:ph type="ctrTitle" hasCustomPrompt="1"/>
          </p:nvPr>
        </p:nvSpPr>
        <p:spPr>
          <a:xfrm>
            <a:off x="191344" y="3076266"/>
            <a:ext cx="4464496" cy="2080926"/>
          </a:xfrm>
          <a:noFill/>
          <a:ln w="9525">
            <a:noFill/>
            <a:miter lim="800000"/>
            <a:headEnd/>
            <a:tailEnd/>
          </a:ln>
        </p:spPr>
        <p:txBody>
          <a:bodyPr vert="horz" wrap="square" lIns="99569" tIns="49785" rIns="99569" bIns="49785" numCol="1" rtlCol="0" anchor="ctr" anchorCtr="0" compatLnSpc="1">
            <a:prstTxWarp prst="textNoShape">
              <a:avLst/>
            </a:prstTxWarp>
            <a:noAutofit/>
          </a:bodyPr>
          <a:lstStyle>
            <a:lvl1pPr marL="0" indent="0" algn="l" defTabSz="995491" rtl="0" eaLnBrk="1" fontAlgn="base" latinLnBrk="1" hangingPunct="1">
              <a:lnSpc>
                <a:spcPct val="100000"/>
              </a:lnSpc>
              <a:spcBef>
                <a:spcPct val="0"/>
              </a:spcBef>
              <a:spcAft>
                <a:spcPct val="0"/>
              </a:spcAft>
              <a:buClr>
                <a:schemeClr val="hlink"/>
              </a:buClr>
              <a:buFont typeface="굴림체" pitchFamily="49" charset="-127"/>
              <a:buNone/>
              <a:defRPr lang="ko-KR" altLang="en-US" sz="5800" kern="1200" baseline="0" dirty="0">
                <a:solidFill>
                  <a:schemeClr val="bg1"/>
                </a:solidFill>
                <a:effectLst/>
                <a:latin typeface="+mj-lt"/>
                <a:ea typeface="맑은 고딕" pitchFamily="50" charset="-127"/>
                <a:cs typeface="+mj-cs"/>
              </a:defRPr>
            </a:lvl1pPr>
          </a:lstStyle>
          <a:p>
            <a:r>
              <a:rPr lang="ko-KR" altLang="en-US" dirty="0"/>
              <a:t>제목을</a:t>
            </a:r>
            <a:r>
              <a:rPr lang="en-US" altLang="ko-KR" dirty="0"/>
              <a:t> </a:t>
            </a:r>
            <a:br>
              <a:rPr lang="en-US" altLang="ko-KR" dirty="0"/>
            </a:b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10" y="1240"/>
            <a:ext cx="12189786" cy="6856755"/>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2025-02-20</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10" y="1240"/>
            <a:ext cx="12189786" cy="6856755"/>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2025-02-20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10" y="1240"/>
            <a:ext cx="12189786" cy="6856755"/>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2025-02-20</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14" name="제목 1"/>
          <p:cNvSpPr>
            <a:spLocks noGrp="1"/>
          </p:cNvSpPr>
          <p:nvPr>
            <p:ph type="title"/>
          </p:nvPr>
        </p:nvSpPr>
        <p:spPr>
          <a:xfrm>
            <a:off x="262592" y="109163"/>
            <a:ext cx="9649831" cy="798568"/>
          </a:xfr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15" name="내용 개체 틀 2"/>
          <p:cNvSpPr>
            <a:spLocks noGrp="1"/>
          </p:cNvSpPr>
          <p:nvPr>
            <p:ph idx="1"/>
          </p:nvPr>
        </p:nvSpPr>
        <p:spPr>
          <a:xfrm>
            <a:off x="262592" y="1413243"/>
            <a:ext cx="11522780" cy="4823421"/>
          </a:xfrm>
        </p:spPr>
        <p:txBody>
          <a:bodyPr>
            <a:normAutofit/>
          </a:bodyPr>
          <a:lstStyle>
            <a:lvl1pPr algn="l">
              <a:buNone/>
              <a:defRPr sz="2000" i="1" baseline="0">
                <a:solidFill>
                  <a:schemeClr val="tx1">
                    <a:lumMod val="95000"/>
                    <a:lumOff val="5000"/>
                  </a:schemeClr>
                </a:solidFill>
                <a:latin typeface="+mj-lt"/>
                <a:ea typeface="맑은 고딕" pitchFamily="50" charset="-127"/>
              </a:defRPr>
            </a:lvl1pPr>
            <a:lvl2pPr algn="l">
              <a:buNone/>
              <a:defRPr sz="2000" i="1" baseline="0">
                <a:solidFill>
                  <a:schemeClr val="tx1">
                    <a:lumMod val="95000"/>
                    <a:lumOff val="5000"/>
                  </a:schemeClr>
                </a:solidFill>
                <a:latin typeface="+mj-lt"/>
                <a:ea typeface="맑은 고딕" pitchFamily="50" charset="-127"/>
              </a:defRPr>
            </a:lvl2pPr>
            <a:lvl3pPr algn="l">
              <a:buNone/>
              <a:defRPr sz="2000" i="1" baseline="0">
                <a:solidFill>
                  <a:schemeClr val="tx1">
                    <a:lumMod val="95000"/>
                    <a:lumOff val="5000"/>
                  </a:schemeClr>
                </a:solidFill>
                <a:latin typeface="+mj-lt"/>
                <a:ea typeface="맑은 고딕" pitchFamily="50" charset="-127"/>
              </a:defRPr>
            </a:lvl3pPr>
            <a:lvl4pPr algn="l">
              <a:buNone/>
              <a:defRPr sz="2000" i="1" baseline="0">
                <a:solidFill>
                  <a:schemeClr val="tx1">
                    <a:lumMod val="95000"/>
                    <a:lumOff val="5000"/>
                  </a:schemeClr>
                </a:solidFill>
                <a:latin typeface="+mj-lt"/>
                <a:ea typeface="맑은 고딕" pitchFamily="50" charset="-127"/>
              </a:defRPr>
            </a:lvl4pPr>
            <a:lvl5pPr algn="l">
              <a:buNone/>
              <a:defRPr sz="2000" i="1" baseline="0">
                <a:solidFill>
                  <a:schemeClr val="tx1">
                    <a:lumMod val="95000"/>
                    <a:lumOff val="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10" y="1240"/>
            <a:ext cx="12189786" cy="6856755"/>
          </a:xfrm>
          <a:prstGeom prst="rect">
            <a:avLst/>
          </a:prstGeom>
        </p:spPr>
      </p:pic>
      <p:sp>
        <p:nvSpPr>
          <p:cNvPr id="4" name="날짜 개체 틀 3"/>
          <p:cNvSpPr>
            <a:spLocks noGrp="1"/>
          </p:cNvSpPr>
          <p:nvPr>
            <p:ph type="dt" sz="half" idx="10"/>
          </p:nvPr>
        </p:nvSpPr>
        <p:spPr>
          <a:xfrm>
            <a:off x="609601" y="6500837"/>
            <a:ext cx="2844800" cy="220641"/>
          </a:xfrm>
        </p:spPr>
        <p:txBody>
          <a:bodyPr/>
          <a:lstStyle/>
          <a:p>
            <a:fld id="{ED3D6733-6F27-4404-AB51-585418F146E5}" type="datetimeFigureOut">
              <a:rPr lang="ko-KR" altLang="en-US" smtClean="0"/>
              <a:pPr/>
              <a:t>2025-02-20</a:t>
            </a:fld>
            <a:endParaRPr lang="ko-KR" altLang="en-US"/>
          </a:p>
        </p:txBody>
      </p:sp>
      <p:sp>
        <p:nvSpPr>
          <p:cNvPr id="5" name="바닥글 개체 틀 4"/>
          <p:cNvSpPr>
            <a:spLocks noGrp="1"/>
          </p:cNvSpPr>
          <p:nvPr>
            <p:ph type="ftr" sz="quarter" idx="11"/>
          </p:nvPr>
        </p:nvSpPr>
        <p:spPr>
          <a:xfrm>
            <a:off x="4165602" y="6500837"/>
            <a:ext cx="3860800" cy="220641"/>
          </a:xfrm>
        </p:spPr>
        <p:txBody>
          <a:bodyPr/>
          <a:lstStyle/>
          <a:p>
            <a:endParaRPr lang="ko-KR" altLang="en-US"/>
          </a:p>
        </p:txBody>
      </p:sp>
      <p:sp>
        <p:nvSpPr>
          <p:cNvPr id="6" name="슬라이드 번호 개체 틀 5"/>
          <p:cNvSpPr>
            <a:spLocks noGrp="1"/>
          </p:cNvSpPr>
          <p:nvPr>
            <p:ph type="sldNum" sz="quarter" idx="12"/>
          </p:nvPr>
        </p:nvSpPr>
        <p:spPr>
          <a:xfrm>
            <a:off x="8737601" y="6500837"/>
            <a:ext cx="2844800" cy="220641"/>
          </a:xfrm>
        </p:spPr>
        <p:txBody>
          <a:bodyPr/>
          <a:lstStyle/>
          <a:p>
            <a:fld id="{EE6BC638-39B7-4287-91A7-2A3DDA573295}" type="slidenum">
              <a:rPr lang="ko-KR" altLang="en-US" smtClean="0"/>
              <a:pPr/>
              <a:t>‹#›</a:t>
            </a:fld>
            <a:endParaRPr lang="ko-KR" altLang="en-US"/>
          </a:p>
        </p:txBody>
      </p:sp>
      <p:sp>
        <p:nvSpPr>
          <p:cNvPr id="15" name="제목 1"/>
          <p:cNvSpPr>
            <a:spLocks noGrp="1"/>
          </p:cNvSpPr>
          <p:nvPr>
            <p:ph type="title"/>
          </p:nvPr>
        </p:nvSpPr>
        <p:spPr>
          <a:xfrm>
            <a:off x="262592" y="109163"/>
            <a:ext cx="11522779" cy="798568"/>
          </a:xfr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16" name="내용 개체 틀 2"/>
          <p:cNvSpPr>
            <a:spLocks noGrp="1"/>
          </p:cNvSpPr>
          <p:nvPr>
            <p:ph idx="1"/>
          </p:nvPr>
        </p:nvSpPr>
        <p:spPr>
          <a:xfrm>
            <a:off x="262592" y="1413243"/>
            <a:ext cx="11522780" cy="4823421"/>
          </a:xfrm>
        </p:spPr>
        <p:txBody>
          <a:bodyPr>
            <a:normAutofit/>
          </a:bodyPr>
          <a:lstStyle>
            <a:lvl1pPr algn="l">
              <a:buNone/>
              <a:defRPr sz="2000" i="1" baseline="0">
                <a:solidFill>
                  <a:srgbClr val="050507"/>
                </a:solidFill>
                <a:latin typeface="+mj-lt"/>
                <a:ea typeface="맑은 고딕" pitchFamily="50" charset="-127"/>
              </a:defRPr>
            </a:lvl1pPr>
            <a:lvl2pPr algn="l">
              <a:buNone/>
              <a:defRPr sz="2000" i="1" baseline="0">
                <a:solidFill>
                  <a:srgbClr val="050507"/>
                </a:solidFill>
                <a:latin typeface="+mj-lt"/>
                <a:ea typeface="맑은 고딕" pitchFamily="50" charset="-127"/>
              </a:defRPr>
            </a:lvl2pPr>
            <a:lvl3pPr algn="l">
              <a:buNone/>
              <a:defRPr sz="2000" i="1" baseline="0">
                <a:solidFill>
                  <a:srgbClr val="050507"/>
                </a:solidFill>
                <a:latin typeface="+mj-lt"/>
                <a:ea typeface="맑은 고딕" pitchFamily="50" charset="-127"/>
              </a:defRPr>
            </a:lvl3pPr>
            <a:lvl4pPr algn="l">
              <a:buNone/>
              <a:defRPr sz="2000" i="1" baseline="0">
                <a:solidFill>
                  <a:srgbClr val="050507"/>
                </a:solidFill>
                <a:latin typeface="+mj-lt"/>
                <a:ea typeface="맑은 고딕" pitchFamily="50" charset="-127"/>
              </a:defRPr>
            </a:lvl4pPr>
            <a:lvl5pPr algn="l">
              <a:buNone/>
              <a:defRPr sz="2000" i="1" baseline="0">
                <a:solidFill>
                  <a:srgbClr val="050507"/>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 name="그림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07" y="1"/>
            <a:ext cx="12189786" cy="6856755"/>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2025-02-20</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8" name="제목 1"/>
          <p:cNvSpPr>
            <a:spLocks noGrp="1"/>
          </p:cNvSpPr>
          <p:nvPr>
            <p:ph type="ctrTitle"/>
          </p:nvPr>
        </p:nvSpPr>
        <p:spPr>
          <a:xfrm>
            <a:off x="997463" y="3356992"/>
            <a:ext cx="10197075" cy="1367835"/>
          </a:xfrm>
          <a:noFill/>
          <a:ln w="9525">
            <a:noFill/>
            <a:miter lim="800000"/>
            <a:headEnd/>
            <a:tailEnd/>
          </a:ln>
        </p:spPr>
        <p:txBody>
          <a:bodyPr vert="horz" wrap="square" lIns="99569" tIns="49785" rIns="99569" bIns="49785" numCol="1" rtlCol="0" anchor="ctr" anchorCtr="0" compatLnSpc="1">
            <a:prstTxWarp prst="textNoShape">
              <a:avLst/>
            </a:prstTxWarp>
            <a:noAutofit/>
          </a:bodyPr>
          <a:lstStyle>
            <a:lvl1pPr marL="0" indent="0" algn="ctr" defTabSz="995491" rtl="0" eaLnBrk="1" fontAlgn="base" latinLnBrk="1" hangingPunct="1">
              <a:lnSpc>
                <a:spcPct val="100000"/>
              </a:lnSpc>
              <a:spcBef>
                <a:spcPct val="0"/>
              </a:spcBef>
              <a:spcAft>
                <a:spcPct val="0"/>
              </a:spcAft>
              <a:buClr>
                <a:schemeClr val="hlink"/>
              </a:buClr>
              <a:buFont typeface="굴림체" pitchFamily="49" charset="-127"/>
              <a:buNone/>
              <a:defRPr lang="ko-KR" altLang="en-US" sz="6999" kern="1200" baseline="0" dirty="0">
                <a:solidFill>
                  <a:schemeClr val="bg1"/>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601" y="19026"/>
            <a:ext cx="10972800" cy="796908"/>
          </a:xfrm>
          <a:prstGeom prst="rect">
            <a:avLst/>
          </a:prstGeom>
        </p:spPr>
        <p:txBody>
          <a:bodyPr vert="horz" lIns="99569" tIns="49785" rIns="99569" bIns="49785"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601" y="1062021"/>
            <a:ext cx="10972800" cy="5286412"/>
          </a:xfrm>
          <a:prstGeom prst="rect">
            <a:avLst/>
          </a:prstGeom>
        </p:spPr>
        <p:txBody>
          <a:bodyPr vert="horz" lIns="99569" tIns="49785" rIns="99569" bIns="49785"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601" y="6429399"/>
            <a:ext cx="2844800" cy="292079"/>
          </a:xfrm>
          <a:prstGeom prst="rect">
            <a:avLst/>
          </a:prstGeom>
        </p:spPr>
        <p:txBody>
          <a:bodyPr vert="horz" lIns="99569" tIns="49785" rIns="99569" bIns="49785" rtlCol="0" anchor="ctr"/>
          <a:lstStyle>
            <a:lvl1pPr algn="l">
              <a:defRPr sz="1300">
                <a:solidFill>
                  <a:schemeClr val="tx1">
                    <a:tint val="75000"/>
                  </a:schemeClr>
                </a:solidFill>
              </a:defRPr>
            </a:lvl1pPr>
          </a:lstStyle>
          <a:p>
            <a:fld id="{ED3D6733-6F27-4404-AB51-585418F146E5}" type="datetimeFigureOut">
              <a:rPr lang="ko-KR" altLang="en-US" smtClean="0"/>
              <a:pPr/>
              <a:t>2025-02-20</a:t>
            </a:fld>
            <a:endParaRPr lang="ko-KR" altLang="en-US"/>
          </a:p>
        </p:txBody>
      </p:sp>
      <p:sp>
        <p:nvSpPr>
          <p:cNvPr id="5" name="바닥글 개체 틀 4"/>
          <p:cNvSpPr>
            <a:spLocks noGrp="1"/>
          </p:cNvSpPr>
          <p:nvPr>
            <p:ph type="ftr" sz="quarter" idx="3"/>
          </p:nvPr>
        </p:nvSpPr>
        <p:spPr>
          <a:xfrm>
            <a:off x="4165602" y="6429399"/>
            <a:ext cx="3860800" cy="292079"/>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7601" y="6429399"/>
            <a:ext cx="2844800" cy="292079"/>
          </a:xfrm>
          <a:prstGeom prst="rect">
            <a:avLst/>
          </a:prstGeom>
        </p:spPr>
        <p:txBody>
          <a:bodyPr vert="horz" lIns="99569" tIns="49785" rIns="99569" bIns="49785" rtlCol="0" anchor="ctr"/>
          <a:lstStyle>
            <a:lvl1pPr algn="r">
              <a:defRPr sz="13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95491" rtl="0" eaLnBrk="1" latinLnBrk="1" hangingPunct="1">
        <a:spcBef>
          <a:spcPct val="0"/>
        </a:spcBef>
        <a:buNone/>
        <a:defRPr lang="ko-KR" altLang="en-US" sz="3799" kern="1200">
          <a:solidFill>
            <a:sysClr val="windowText" lastClr="000000"/>
          </a:solidFill>
          <a:latin typeface="맑은 고딕" pitchFamily="50" charset="-127"/>
          <a:ea typeface="맑은 고딕" pitchFamily="50" charset="-127"/>
          <a:cs typeface="+mj-cs"/>
        </a:defRPr>
      </a:lvl1pPr>
    </p:titleStyle>
    <p:bodyStyle>
      <a:lvl1pPr marL="373309" indent="-373309" algn="l" defTabSz="995491" rtl="0" eaLnBrk="1" latinLnBrk="1" hangingPunct="1">
        <a:spcBef>
          <a:spcPct val="20000"/>
        </a:spcBef>
        <a:buFont typeface="Arial" pitchFamily="34" charset="0"/>
        <a:buChar char="•"/>
        <a:defRPr lang="ko-KR" altLang="en-US" sz="2699" kern="1200" smtClean="0">
          <a:solidFill>
            <a:schemeClr val="tx1"/>
          </a:solidFill>
          <a:latin typeface="맑은 고딕" pitchFamily="50" charset="-127"/>
          <a:ea typeface="맑은 고딕" pitchFamily="50" charset="-127"/>
          <a:cs typeface="+mn-cs"/>
        </a:defRPr>
      </a:lvl1pPr>
      <a:lvl2pPr marL="808836" indent="-311091"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364"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110"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39855" indent="-248873" algn="l" defTabSz="995491"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ko-KR"/>
      </a:defPPr>
      <a:lvl1pPr marL="0" algn="l" defTabSz="995491" rtl="0" eaLnBrk="1" latinLnBrk="1" hangingPunct="1">
        <a:defRPr sz="2000" kern="1200">
          <a:solidFill>
            <a:schemeClr val="tx1"/>
          </a:solidFill>
          <a:latin typeface="+mn-lt"/>
          <a:ea typeface="+mn-ea"/>
          <a:cs typeface="+mn-cs"/>
        </a:defRPr>
      </a:lvl1pPr>
      <a:lvl2pPr marL="497745" algn="l" defTabSz="995491" rtl="0" eaLnBrk="1" latinLnBrk="1" hangingPunct="1">
        <a:defRPr sz="2000" kern="1200">
          <a:solidFill>
            <a:schemeClr val="tx1"/>
          </a:solidFill>
          <a:latin typeface="+mn-lt"/>
          <a:ea typeface="+mn-ea"/>
          <a:cs typeface="+mn-cs"/>
        </a:defRPr>
      </a:lvl2pPr>
      <a:lvl3pPr marL="995491" algn="l" defTabSz="995491" rtl="0" eaLnBrk="1" latinLnBrk="1" hangingPunct="1">
        <a:defRPr sz="2000" kern="1200">
          <a:solidFill>
            <a:schemeClr val="tx1"/>
          </a:solidFill>
          <a:latin typeface="+mn-lt"/>
          <a:ea typeface="+mn-ea"/>
          <a:cs typeface="+mn-cs"/>
        </a:defRPr>
      </a:lvl3pPr>
      <a:lvl4pPr marL="1493236" algn="l" defTabSz="995491" rtl="0" eaLnBrk="1" latinLnBrk="1" hangingPunct="1">
        <a:defRPr sz="2000" kern="1200">
          <a:solidFill>
            <a:schemeClr val="tx1"/>
          </a:solidFill>
          <a:latin typeface="+mn-lt"/>
          <a:ea typeface="+mn-ea"/>
          <a:cs typeface="+mn-cs"/>
        </a:defRPr>
      </a:lvl4pPr>
      <a:lvl5pPr marL="1990982" algn="l" defTabSz="995491" rtl="0" eaLnBrk="1" latinLnBrk="1" hangingPunct="1">
        <a:defRPr sz="2000" kern="1200">
          <a:solidFill>
            <a:schemeClr val="tx1"/>
          </a:solidFill>
          <a:latin typeface="+mn-lt"/>
          <a:ea typeface="+mn-ea"/>
          <a:cs typeface="+mn-cs"/>
        </a:defRPr>
      </a:lvl5pPr>
      <a:lvl6pPr marL="2488727" algn="l" defTabSz="995491" rtl="0" eaLnBrk="1" latinLnBrk="1" hangingPunct="1">
        <a:defRPr sz="2000" kern="1200">
          <a:solidFill>
            <a:schemeClr val="tx1"/>
          </a:solidFill>
          <a:latin typeface="+mn-lt"/>
          <a:ea typeface="+mn-ea"/>
          <a:cs typeface="+mn-cs"/>
        </a:defRPr>
      </a:lvl6pPr>
      <a:lvl7pPr marL="2986473" algn="l" defTabSz="995491" rtl="0" eaLnBrk="1" latinLnBrk="1" hangingPunct="1">
        <a:defRPr sz="2000" kern="1200">
          <a:solidFill>
            <a:schemeClr val="tx1"/>
          </a:solidFill>
          <a:latin typeface="+mn-lt"/>
          <a:ea typeface="+mn-ea"/>
          <a:cs typeface="+mn-cs"/>
        </a:defRPr>
      </a:lvl7pPr>
      <a:lvl8pPr marL="3484219" algn="l" defTabSz="995491" rtl="0" eaLnBrk="1" latinLnBrk="1" hangingPunct="1">
        <a:defRPr sz="2000" kern="1200">
          <a:solidFill>
            <a:schemeClr val="tx1"/>
          </a:solidFill>
          <a:latin typeface="+mn-lt"/>
          <a:ea typeface="+mn-ea"/>
          <a:cs typeface="+mn-cs"/>
        </a:defRPr>
      </a:lvl8pPr>
      <a:lvl9pPr marL="3981964" algn="l" defTabSz="995491" rtl="0" eaLnBrk="1" latinLnBrk="1"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191344" y="3076266"/>
            <a:ext cx="4248472" cy="2080926"/>
          </a:xfrm>
        </p:spPr>
        <p:txBody>
          <a:bodyPr/>
          <a:lstStyle/>
          <a:p>
            <a:r>
              <a:rPr lang="en-US" altLang="ko-KR" sz="3200" b="1" dirty="0"/>
              <a:t>USER ENGAGEMENT ANALYSIS FOR RESTAURANT SUCCESS</a:t>
            </a:r>
            <a:endParaRPr lang="ko-KR" altLang="en-US" sz="3200" b="1" dirty="0"/>
          </a:p>
        </p:txBody>
      </p:sp>
      <p:sp>
        <p:nvSpPr>
          <p:cNvPr id="14" name="직사각형 13"/>
          <p:cNvSpPr/>
          <p:nvPr/>
        </p:nvSpPr>
        <p:spPr>
          <a:xfrm>
            <a:off x="205898" y="5013176"/>
            <a:ext cx="3888432" cy="469850"/>
          </a:xfrm>
          <a:prstGeom prst="rect">
            <a:avLst/>
          </a:prstGeom>
          <a:noFill/>
          <a:ln w="9525">
            <a:noFill/>
            <a:miter lim="800000"/>
            <a:headEnd/>
            <a:tailEnd/>
          </a:ln>
        </p:spPr>
        <p:txBody>
          <a:bodyPr vert="horz" wrap="square" lIns="99546" tIns="49773" rIns="99546" bIns="49773" numCol="1" anchor="t" anchorCtr="0" compatLnSpc="1">
            <a:prstTxWarp prst="textNoShape">
              <a:avLst/>
            </a:prstTxWarp>
            <a:spAutoFit/>
          </a:bodyPr>
          <a:lstStyle/>
          <a:p>
            <a:pPr defTabSz="914217" fontAlgn="base">
              <a:spcBef>
                <a:spcPct val="0"/>
              </a:spcBef>
              <a:spcAft>
                <a:spcPct val="0"/>
              </a:spcAft>
              <a:defRPr/>
            </a:pPr>
            <a:r>
              <a:rPr kumimoji="1" lang="en-US" altLang="ko-KR" sz="1200" dirty="0">
                <a:solidFill>
                  <a:srgbClr val="C8A060"/>
                </a:solidFill>
                <a:latin typeface="+mj-lt"/>
                <a:ea typeface="맑은 고딕" pitchFamily="50" charset="-127"/>
                <a:cs typeface="굴림" pitchFamily="50" charset="-127"/>
              </a:rPr>
              <a:t>We would like to offer you a stylish and reasonable presentation that will help you to promote your business</a:t>
            </a:r>
          </a:p>
        </p:txBody>
      </p:sp>
      <p:sp>
        <p:nvSpPr>
          <p:cNvPr id="2" name="Rectangle 1">
            <a:extLst>
              <a:ext uri="{FF2B5EF4-FFF2-40B4-BE49-F238E27FC236}">
                <a16:creationId xmlns:a16="http://schemas.microsoft.com/office/drawing/2014/main" id="{009E34E1-2A80-7C2F-2E0D-DFACCF9BBB4E}"/>
              </a:ext>
            </a:extLst>
          </p:cNvPr>
          <p:cNvSpPr/>
          <p:nvPr/>
        </p:nvSpPr>
        <p:spPr>
          <a:xfrm>
            <a:off x="191344" y="116632"/>
            <a:ext cx="4248472" cy="1258342"/>
          </a:xfrm>
          <a:prstGeom prst="rect">
            <a:avLst/>
          </a:prstGeom>
          <a:solidFill>
            <a:srgbClr val="2D2E2E"/>
          </a:solidFill>
          <a:ln>
            <a:solidFill>
              <a:srgbClr val="2D2E2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068955-4970-A7FE-AF4B-FA9507882798}"/>
            </a:ext>
          </a:extLst>
        </p:cNvPr>
        <p:cNvGrpSpPr/>
        <p:nvPr/>
      </p:nvGrpSpPr>
      <p:grpSpPr>
        <a:xfrm>
          <a:off x="0" y="0"/>
          <a:ext cx="0" cy="0"/>
          <a:chOff x="0" y="0"/>
          <a:chExt cx="0" cy="0"/>
        </a:xfrm>
      </p:grpSpPr>
      <p:sp>
        <p:nvSpPr>
          <p:cNvPr id="2" name="제목 1">
            <a:extLst>
              <a:ext uri="{FF2B5EF4-FFF2-40B4-BE49-F238E27FC236}">
                <a16:creationId xmlns:a16="http://schemas.microsoft.com/office/drawing/2014/main" id="{CC8FE1BE-39DD-A4AB-23C0-B0B5F7864E1B}"/>
              </a:ext>
            </a:extLst>
          </p:cNvPr>
          <p:cNvSpPr>
            <a:spLocks noGrp="1"/>
          </p:cNvSpPr>
          <p:nvPr>
            <p:ph type="title"/>
          </p:nvPr>
        </p:nvSpPr>
        <p:spPr/>
        <p:txBody>
          <a:bodyPr>
            <a:normAutofit fontScale="90000"/>
          </a:bodyPr>
          <a:lstStyle/>
          <a:p>
            <a:r>
              <a:rPr lang="en-US" altLang="ko-KR" dirty="0"/>
              <a:t>Do restaurants with higher engagement tend to have higher ratings ?</a:t>
            </a:r>
            <a:endParaRPr lang="ko-KR" altLang="en-US" dirty="0"/>
          </a:p>
        </p:txBody>
      </p:sp>
      <p:pic>
        <p:nvPicPr>
          <p:cNvPr id="5" name="Picture 4">
            <a:extLst>
              <a:ext uri="{FF2B5EF4-FFF2-40B4-BE49-F238E27FC236}">
                <a16:creationId xmlns:a16="http://schemas.microsoft.com/office/drawing/2014/main" id="{A5726241-B866-F02A-11C8-EE6D0B8AEA7C}"/>
              </a:ext>
            </a:extLst>
          </p:cNvPr>
          <p:cNvPicPr>
            <a:picLocks noChangeAspect="1"/>
          </p:cNvPicPr>
          <p:nvPr/>
        </p:nvPicPr>
        <p:blipFill>
          <a:blip r:embed="rId2"/>
          <a:stretch>
            <a:fillRect/>
          </a:stretch>
        </p:blipFill>
        <p:spPr>
          <a:xfrm>
            <a:off x="5158494" y="3429000"/>
            <a:ext cx="6902117" cy="3180829"/>
          </a:xfrm>
          <a:prstGeom prst="rect">
            <a:avLst/>
          </a:prstGeom>
        </p:spPr>
      </p:pic>
      <p:sp>
        <p:nvSpPr>
          <p:cNvPr id="6" name="Rectangle 1">
            <a:extLst>
              <a:ext uri="{FF2B5EF4-FFF2-40B4-BE49-F238E27FC236}">
                <a16:creationId xmlns:a16="http://schemas.microsoft.com/office/drawing/2014/main" id="{163C3F0F-8BAE-A6D4-7C2A-CE8D283EFE07}"/>
              </a:ext>
            </a:extLst>
          </p:cNvPr>
          <p:cNvSpPr>
            <a:spLocks noGrp="1" noChangeArrowheads="1"/>
          </p:cNvSpPr>
          <p:nvPr>
            <p:ph idx="1"/>
          </p:nvPr>
        </p:nvSpPr>
        <p:spPr bwMode="auto">
          <a:xfrm>
            <a:off x="119336" y="1370965"/>
            <a:ext cx="11161240"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Data shows a general increase in average review, check-in, and tip counts as ratings improve from 1 to 4 stars.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Restaurants rated 4 stars exhibit the highest engagement and show a downward trend for ratings above 4.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The drop in engagement at 5.0 stars might suggest either a saturation point where fewer customers feel compelled to add their reviews or a selectivity where only a small, satisfied audience frequents these establishments.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80367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ABD91C-F613-0B95-F97C-CD1197DB5C0B}"/>
            </a:ext>
          </a:extLst>
        </p:cNvPr>
        <p:cNvGrpSpPr/>
        <p:nvPr/>
      </p:nvGrpSpPr>
      <p:grpSpPr>
        <a:xfrm>
          <a:off x="0" y="0"/>
          <a:ext cx="0" cy="0"/>
          <a:chOff x="0" y="0"/>
          <a:chExt cx="0" cy="0"/>
        </a:xfrm>
      </p:grpSpPr>
      <p:sp>
        <p:nvSpPr>
          <p:cNvPr id="2" name="제목 1">
            <a:extLst>
              <a:ext uri="{FF2B5EF4-FFF2-40B4-BE49-F238E27FC236}">
                <a16:creationId xmlns:a16="http://schemas.microsoft.com/office/drawing/2014/main" id="{43227FD8-620D-F6CD-A43D-BDB14943EEE3}"/>
              </a:ext>
            </a:extLst>
          </p:cNvPr>
          <p:cNvSpPr>
            <a:spLocks noGrp="1"/>
          </p:cNvSpPr>
          <p:nvPr>
            <p:ph type="title"/>
          </p:nvPr>
        </p:nvSpPr>
        <p:spPr>
          <a:xfrm>
            <a:off x="262592" y="398184"/>
            <a:ext cx="11522779" cy="798568"/>
          </a:xfrm>
        </p:spPr>
        <p:txBody>
          <a:bodyPr>
            <a:normAutofit fontScale="90000"/>
          </a:bodyPr>
          <a:lstStyle/>
          <a:p>
            <a:r>
              <a:rPr lang="en-US" altLang="en-US" dirty="0"/>
              <a:t>Is there a correlation between the number of reviews, tips, and check-ins for a business?</a:t>
            </a:r>
            <a:br>
              <a:rPr lang="en-US" altLang="en-US" dirty="0"/>
            </a:br>
            <a:endParaRPr lang="ko-KR" altLang="en-US" dirty="0"/>
          </a:p>
        </p:txBody>
      </p:sp>
      <p:sp>
        <p:nvSpPr>
          <p:cNvPr id="11" name="Rectangle 8">
            <a:extLst>
              <a:ext uri="{FF2B5EF4-FFF2-40B4-BE49-F238E27FC236}">
                <a16:creationId xmlns:a16="http://schemas.microsoft.com/office/drawing/2014/main" id="{7A046929-B868-A1FD-661A-030CD7788435}"/>
              </a:ext>
            </a:extLst>
          </p:cNvPr>
          <p:cNvSpPr>
            <a:spLocks noChangeArrowheads="1"/>
          </p:cNvSpPr>
          <p:nvPr/>
        </p:nvSpPr>
        <p:spPr bwMode="auto">
          <a:xfrm>
            <a:off x="119336" y="1957457"/>
            <a:ext cx="645604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1" i="0" u="none" strike="noStrike" cap="none" normalizeH="0" baseline="0" dirty="0">
              <a:ln>
                <a:noFill/>
              </a:ln>
              <a:solidFill>
                <a:schemeClr val="tx1"/>
              </a:solidFill>
              <a:effectLst/>
              <a:latin typeface="Arial" panose="020B0604020202020204" pitchFamily="34"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These correlations suggest that user engagement across different platforms (reviews, tips, and check-ins) is interlinked; higher activity in one area tends to be associated with higher activity in others.</a:t>
            </a: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Businesses should focus on strategies that boost all types of user engagement, as increases in one type of engagement are likely to drive increases in others, enhancing overall visibility and interaction with customers.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pic>
        <p:nvPicPr>
          <p:cNvPr id="15" name="Picture 14">
            <a:extLst>
              <a:ext uri="{FF2B5EF4-FFF2-40B4-BE49-F238E27FC236}">
                <a16:creationId xmlns:a16="http://schemas.microsoft.com/office/drawing/2014/main" id="{238E9E52-EA4B-1BB5-5BCA-8A34BE0084B5}"/>
              </a:ext>
            </a:extLst>
          </p:cNvPr>
          <p:cNvPicPr>
            <a:picLocks noChangeAspect="1"/>
          </p:cNvPicPr>
          <p:nvPr/>
        </p:nvPicPr>
        <p:blipFill>
          <a:blip r:embed="rId2"/>
          <a:stretch>
            <a:fillRect/>
          </a:stretch>
        </p:blipFill>
        <p:spPr>
          <a:xfrm>
            <a:off x="6718632" y="1786966"/>
            <a:ext cx="5354032" cy="4730727"/>
          </a:xfrm>
          <a:prstGeom prst="rect">
            <a:avLst/>
          </a:prstGeom>
        </p:spPr>
      </p:pic>
    </p:spTree>
    <p:extLst>
      <p:ext uri="{BB962C8B-B14F-4D97-AF65-F5344CB8AC3E}">
        <p14:creationId xmlns:p14="http://schemas.microsoft.com/office/powerpoint/2010/main" val="24667686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E26A40-44BE-211C-A498-F7EFD4FD873C}"/>
            </a:ext>
          </a:extLst>
        </p:cNvPr>
        <p:cNvGrpSpPr/>
        <p:nvPr/>
      </p:nvGrpSpPr>
      <p:grpSpPr>
        <a:xfrm>
          <a:off x="0" y="0"/>
          <a:ext cx="0" cy="0"/>
          <a:chOff x="0" y="0"/>
          <a:chExt cx="0" cy="0"/>
        </a:xfrm>
      </p:grpSpPr>
      <p:sp>
        <p:nvSpPr>
          <p:cNvPr id="2" name="제목 1">
            <a:extLst>
              <a:ext uri="{FF2B5EF4-FFF2-40B4-BE49-F238E27FC236}">
                <a16:creationId xmlns:a16="http://schemas.microsoft.com/office/drawing/2014/main" id="{4891CDD8-7ACC-6133-F03E-B601136FABD2}"/>
              </a:ext>
            </a:extLst>
          </p:cNvPr>
          <p:cNvSpPr>
            <a:spLocks noGrp="1"/>
          </p:cNvSpPr>
          <p:nvPr>
            <p:ph type="title"/>
          </p:nvPr>
        </p:nvSpPr>
        <p:spPr/>
        <p:txBody>
          <a:bodyPr>
            <a:normAutofit fontScale="90000"/>
          </a:bodyPr>
          <a:lstStyle/>
          <a:p>
            <a:r>
              <a:rPr lang="en-US" altLang="ko-KR" dirty="0"/>
              <a:t>Is there a difference in the user engagement between high-rated and low-rated businesses ?</a:t>
            </a:r>
            <a:endParaRPr lang="ko-KR" altLang="en-US" dirty="0"/>
          </a:p>
        </p:txBody>
      </p:sp>
      <p:sp>
        <p:nvSpPr>
          <p:cNvPr id="8" name="Rectangle 1">
            <a:extLst>
              <a:ext uri="{FF2B5EF4-FFF2-40B4-BE49-F238E27FC236}">
                <a16:creationId xmlns:a16="http://schemas.microsoft.com/office/drawing/2014/main" id="{413CAFB7-2838-DF94-E378-E4DD0D04DFF6}"/>
              </a:ext>
            </a:extLst>
          </p:cNvPr>
          <p:cNvSpPr>
            <a:spLocks noGrp="1" noChangeArrowheads="1"/>
          </p:cNvSpPr>
          <p:nvPr>
            <p:ph idx="1"/>
          </p:nvPr>
        </p:nvSpPr>
        <p:spPr bwMode="auto">
          <a:xfrm>
            <a:off x="255907" y="1690936"/>
            <a:ext cx="4753288"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Data indicates a clear correlation between higher ratings and increased user engagement across reviews, tips, and check-ins.</a:t>
            </a: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i="0" dirty="0">
              <a:solidFill>
                <a:schemeClr val="tx1"/>
              </a:solidFill>
              <a:latin typeface="Arial" panose="020B0604020202020204" pitchFamily="34"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This pattern underscores the importance of maintaining high service and quality standards, as these appear to drive more reviews, check-ins, and tips, which are critical metrics of customer engagement and satisfaction.</a:t>
            </a:r>
          </a:p>
        </p:txBody>
      </p:sp>
      <p:pic>
        <p:nvPicPr>
          <p:cNvPr id="4" name="Picture 3">
            <a:extLst>
              <a:ext uri="{FF2B5EF4-FFF2-40B4-BE49-F238E27FC236}">
                <a16:creationId xmlns:a16="http://schemas.microsoft.com/office/drawing/2014/main" id="{1754EE61-D17A-5BF2-F365-5BE6C961B7BF}"/>
              </a:ext>
            </a:extLst>
          </p:cNvPr>
          <p:cNvPicPr>
            <a:picLocks noChangeAspect="1"/>
          </p:cNvPicPr>
          <p:nvPr/>
        </p:nvPicPr>
        <p:blipFill>
          <a:blip r:embed="rId2"/>
          <a:stretch>
            <a:fillRect/>
          </a:stretch>
        </p:blipFill>
        <p:spPr>
          <a:xfrm>
            <a:off x="5612779" y="2636912"/>
            <a:ext cx="6195853" cy="1944216"/>
          </a:xfrm>
          <a:prstGeom prst="rect">
            <a:avLst/>
          </a:prstGeom>
        </p:spPr>
      </p:pic>
    </p:spTree>
    <p:extLst>
      <p:ext uri="{BB962C8B-B14F-4D97-AF65-F5344CB8AC3E}">
        <p14:creationId xmlns:p14="http://schemas.microsoft.com/office/powerpoint/2010/main" val="26586464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2C639B-A2BF-FF7B-740E-A21FC7794947}"/>
            </a:ext>
          </a:extLst>
        </p:cNvPr>
        <p:cNvGrpSpPr/>
        <p:nvPr/>
      </p:nvGrpSpPr>
      <p:grpSpPr>
        <a:xfrm>
          <a:off x="0" y="0"/>
          <a:ext cx="0" cy="0"/>
          <a:chOff x="0" y="0"/>
          <a:chExt cx="0" cy="0"/>
        </a:xfrm>
      </p:grpSpPr>
      <p:sp>
        <p:nvSpPr>
          <p:cNvPr id="2" name="제목 1">
            <a:extLst>
              <a:ext uri="{FF2B5EF4-FFF2-40B4-BE49-F238E27FC236}">
                <a16:creationId xmlns:a16="http://schemas.microsoft.com/office/drawing/2014/main" id="{80C5D016-1AFF-18A8-06D0-9EFACDEFC3C4}"/>
              </a:ext>
            </a:extLst>
          </p:cNvPr>
          <p:cNvSpPr>
            <a:spLocks noGrp="1"/>
          </p:cNvSpPr>
          <p:nvPr>
            <p:ph type="title"/>
          </p:nvPr>
        </p:nvSpPr>
        <p:spPr/>
        <p:txBody>
          <a:bodyPr>
            <a:normAutofit fontScale="90000"/>
          </a:bodyPr>
          <a:lstStyle/>
          <a:p>
            <a:r>
              <a:rPr lang="en-US" altLang="ko-KR" dirty="0"/>
              <a:t>How do the success metrics of restaurants vary across different states and cities ?</a:t>
            </a:r>
            <a:endParaRPr lang="ko-KR" altLang="en-US" dirty="0"/>
          </a:p>
        </p:txBody>
      </p:sp>
      <p:sp>
        <p:nvSpPr>
          <p:cNvPr id="8" name="Rectangle 1">
            <a:extLst>
              <a:ext uri="{FF2B5EF4-FFF2-40B4-BE49-F238E27FC236}">
                <a16:creationId xmlns:a16="http://schemas.microsoft.com/office/drawing/2014/main" id="{667409B7-96AE-65B0-7219-7032B926107F}"/>
              </a:ext>
            </a:extLst>
          </p:cNvPr>
          <p:cNvSpPr>
            <a:spLocks noGrp="1" noChangeArrowheads="1"/>
          </p:cNvSpPr>
          <p:nvPr>
            <p:ph idx="1"/>
          </p:nvPr>
        </p:nvSpPr>
        <p:spPr bwMode="auto">
          <a:xfrm>
            <a:off x="119336" y="1988840"/>
            <a:ext cx="5041320"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Philadelphia emerges as the top city with the highest success score, indicating a combination of high ratings and active user engagement.</a:t>
            </a: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Following Philadelphia, Tampa, Indianapolis, and Tucson rank among the top cities with significant success scores, suggesting thriving restaurant scenes in these areas.</a:t>
            </a:r>
          </a:p>
        </p:txBody>
      </p:sp>
      <p:pic>
        <p:nvPicPr>
          <p:cNvPr id="4" name="Picture 3">
            <a:extLst>
              <a:ext uri="{FF2B5EF4-FFF2-40B4-BE49-F238E27FC236}">
                <a16:creationId xmlns:a16="http://schemas.microsoft.com/office/drawing/2014/main" id="{7BF74354-64D5-D380-A3DA-FC3CBF891248}"/>
              </a:ext>
            </a:extLst>
          </p:cNvPr>
          <p:cNvPicPr>
            <a:picLocks noChangeAspect="1"/>
          </p:cNvPicPr>
          <p:nvPr/>
        </p:nvPicPr>
        <p:blipFill>
          <a:blip r:embed="rId2"/>
          <a:srcRect t="1117"/>
          <a:stretch/>
        </p:blipFill>
        <p:spPr>
          <a:xfrm>
            <a:off x="5303912" y="2018504"/>
            <a:ext cx="6652670" cy="3746696"/>
          </a:xfrm>
          <a:prstGeom prst="rect">
            <a:avLst/>
          </a:prstGeom>
        </p:spPr>
      </p:pic>
    </p:spTree>
    <p:extLst>
      <p:ext uri="{BB962C8B-B14F-4D97-AF65-F5344CB8AC3E}">
        <p14:creationId xmlns:p14="http://schemas.microsoft.com/office/powerpoint/2010/main" val="23512958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EC872B-93C3-DE9E-13E3-AFAE9FE6966F}"/>
            </a:ext>
          </a:extLst>
        </p:cNvPr>
        <p:cNvGrpSpPr/>
        <p:nvPr/>
      </p:nvGrpSpPr>
      <p:grpSpPr>
        <a:xfrm>
          <a:off x="0" y="0"/>
          <a:ext cx="0" cy="0"/>
          <a:chOff x="0" y="0"/>
          <a:chExt cx="0" cy="0"/>
        </a:xfrm>
      </p:grpSpPr>
      <p:sp>
        <p:nvSpPr>
          <p:cNvPr id="2" name="제목 1">
            <a:extLst>
              <a:ext uri="{FF2B5EF4-FFF2-40B4-BE49-F238E27FC236}">
                <a16:creationId xmlns:a16="http://schemas.microsoft.com/office/drawing/2014/main" id="{C7D5F7BF-1701-01AA-E7A4-4A36F2916FDC}"/>
              </a:ext>
            </a:extLst>
          </p:cNvPr>
          <p:cNvSpPr>
            <a:spLocks noGrp="1"/>
          </p:cNvSpPr>
          <p:nvPr>
            <p:ph type="title"/>
          </p:nvPr>
        </p:nvSpPr>
        <p:spPr>
          <a:xfrm>
            <a:off x="262592" y="-171400"/>
            <a:ext cx="11522779" cy="798568"/>
          </a:xfrm>
        </p:spPr>
        <p:txBody>
          <a:bodyPr>
            <a:normAutofit fontScale="90000"/>
          </a:bodyPr>
          <a:lstStyle/>
          <a:p>
            <a:br>
              <a:rPr lang="en-US" altLang="ko-KR" dirty="0"/>
            </a:br>
            <a:r>
              <a:rPr lang="en-US" altLang="ko-KR" dirty="0"/>
              <a:t>Are there any patterns in user engagement over time for successful businesses compared to less successful ones?</a:t>
            </a:r>
            <a:endParaRPr lang="ko-KR" altLang="en-US" dirty="0"/>
          </a:p>
        </p:txBody>
      </p:sp>
      <p:sp>
        <p:nvSpPr>
          <p:cNvPr id="8" name="Rectangle 1">
            <a:extLst>
              <a:ext uri="{FF2B5EF4-FFF2-40B4-BE49-F238E27FC236}">
                <a16:creationId xmlns:a16="http://schemas.microsoft.com/office/drawing/2014/main" id="{A0514325-5192-6899-F122-8C650F99702D}"/>
              </a:ext>
            </a:extLst>
          </p:cNvPr>
          <p:cNvSpPr>
            <a:spLocks noGrp="1" noChangeArrowheads="1"/>
          </p:cNvSpPr>
          <p:nvPr>
            <p:ph idx="1"/>
          </p:nvPr>
        </p:nvSpPr>
        <p:spPr bwMode="auto">
          <a:xfrm>
            <a:off x="191344" y="2046890"/>
            <a:ext cx="4010029"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Successful businesses, particularly those with higher ratings (above 3.5), exhibit consistent and possibly increasing user engagement over time.</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High rated restaurants</a:t>
            </a:r>
            <a:r>
              <a:rPr lang="en-US" altLang="en-US" i="0" dirty="0">
                <a:solidFill>
                  <a:schemeClr val="tx1"/>
                </a:solidFill>
                <a:latin typeface="Arial" panose="020B0604020202020204" pitchFamily="34" charset="0"/>
              </a:rPr>
              <a:t> </a:t>
            </a:r>
            <a:r>
              <a:rPr kumimoji="0" lang="en-US" altLang="en-US" b="0" i="0" u="none" strike="noStrike" cap="none" normalizeH="0" baseline="0" dirty="0">
                <a:ln>
                  <a:noFill/>
                </a:ln>
                <a:solidFill>
                  <a:schemeClr val="tx1"/>
                </a:solidFill>
                <a:effectLst/>
                <a:latin typeface="Arial" panose="020B0604020202020204" pitchFamily="34" charset="0"/>
              </a:rPr>
              <a:t>maintain a steady or growing level of user engagement over time, reflecting ongoing customer interest and satisfaction.</a:t>
            </a:r>
          </a:p>
        </p:txBody>
      </p:sp>
      <p:pic>
        <p:nvPicPr>
          <p:cNvPr id="4" name="Picture 3">
            <a:extLst>
              <a:ext uri="{FF2B5EF4-FFF2-40B4-BE49-F238E27FC236}">
                <a16:creationId xmlns:a16="http://schemas.microsoft.com/office/drawing/2014/main" id="{1A602393-FA3D-D9BE-E67F-3E853F10604E}"/>
              </a:ext>
            </a:extLst>
          </p:cNvPr>
          <p:cNvPicPr>
            <a:picLocks noChangeAspect="1"/>
          </p:cNvPicPr>
          <p:nvPr/>
        </p:nvPicPr>
        <p:blipFill>
          <a:blip r:embed="rId2"/>
          <a:stretch>
            <a:fillRect/>
          </a:stretch>
        </p:blipFill>
        <p:spPr>
          <a:xfrm>
            <a:off x="4367808" y="1844824"/>
            <a:ext cx="7715331" cy="4093427"/>
          </a:xfrm>
          <a:prstGeom prst="rect">
            <a:avLst/>
          </a:prstGeom>
        </p:spPr>
      </p:pic>
    </p:spTree>
    <p:extLst>
      <p:ext uri="{BB962C8B-B14F-4D97-AF65-F5344CB8AC3E}">
        <p14:creationId xmlns:p14="http://schemas.microsoft.com/office/powerpoint/2010/main" val="1952145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F2E55E-8231-E14B-CB32-9D75E5C83704}"/>
            </a:ext>
          </a:extLst>
        </p:cNvPr>
        <p:cNvGrpSpPr/>
        <p:nvPr/>
      </p:nvGrpSpPr>
      <p:grpSpPr>
        <a:xfrm>
          <a:off x="0" y="0"/>
          <a:ext cx="0" cy="0"/>
          <a:chOff x="0" y="0"/>
          <a:chExt cx="0" cy="0"/>
        </a:xfrm>
      </p:grpSpPr>
      <p:sp>
        <p:nvSpPr>
          <p:cNvPr id="2" name="제목 1">
            <a:extLst>
              <a:ext uri="{FF2B5EF4-FFF2-40B4-BE49-F238E27FC236}">
                <a16:creationId xmlns:a16="http://schemas.microsoft.com/office/drawing/2014/main" id="{1BEB4F0A-71F7-96BD-2E3F-71E12395D309}"/>
              </a:ext>
            </a:extLst>
          </p:cNvPr>
          <p:cNvSpPr>
            <a:spLocks noGrp="1"/>
          </p:cNvSpPr>
          <p:nvPr>
            <p:ph type="title"/>
          </p:nvPr>
        </p:nvSpPr>
        <p:spPr/>
        <p:txBody>
          <a:bodyPr/>
          <a:lstStyle/>
          <a:p>
            <a:r>
              <a:rPr lang="en-US" altLang="ko-KR" dirty="0"/>
              <a:t>Trend and Seasonality Analysis</a:t>
            </a:r>
            <a:endParaRPr lang="ko-KR" altLang="en-US" dirty="0"/>
          </a:p>
        </p:txBody>
      </p:sp>
      <p:pic>
        <p:nvPicPr>
          <p:cNvPr id="4" name="Picture 3">
            <a:extLst>
              <a:ext uri="{FF2B5EF4-FFF2-40B4-BE49-F238E27FC236}">
                <a16:creationId xmlns:a16="http://schemas.microsoft.com/office/drawing/2014/main" id="{01E21BAA-779F-83DB-F20F-50E019B55711}"/>
              </a:ext>
            </a:extLst>
          </p:cNvPr>
          <p:cNvPicPr>
            <a:picLocks noChangeAspect="1"/>
          </p:cNvPicPr>
          <p:nvPr/>
        </p:nvPicPr>
        <p:blipFill>
          <a:blip r:embed="rId2"/>
          <a:stretch>
            <a:fillRect/>
          </a:stretch>
        </p:blipFill>
        <p:spPr>
          <a:xfrm>
            <a:off x="335360" y="1550312"/>
            <a:ext cx="4968553" cy="5189490"/>
          </a:xfrm>
          <a:prstGeom prst="rect">
            <a:avLst/>
          </a:prstGeom>
        </p:spPr>
      </p:pic>
      <p:pic>
        <p:nvPicPr>
          <p:cNvPr id="6" name="Picture 5">
            <a:extLst>
              <a:ext uri="{FF2B5EF4-FFF2-40B4-BE49-F238E27FC236}">
                <a16:creationId xmlns:a16="http://schemas.microsoft.com/office/drawing/2014/main" id="{13FDC41A-8D33-37C2-8F69-BBB5367F1B1F}"/>
              </a:ext>
            </a:extLst>
          </p:cNvPr>
          <p:cNvPicPr>
            <a:picLocks noChangeAspect="1"/>
          </p:cNvPicPr>
          <p:nvPr/>
        </p:nvPicPr>
        <p:blipFill>
          <a:blip r:embed="rId3"/>
          <a:stretch>
            <a:fillRect/>
          </a:stretch>
        </p:blipFill>
        <p:spPr>
          <a:xfrm>
            <a:off x="6302893" y="1554979"/>
            <a:ext cx="5482478" cy="5167577"/>
          </a:xfrm>
          <a:prstGeom prst="rect">
            <a:avLst/>
          </a:prstGeom>
        </p:spPr>
      </p:pic>
      <p:sp>
        <p:nvSpPr>
          <p:cNvPr id="7" name="제목 1">
            <a:extLst>
              <a:ext uri="{FF2B5EF4-FFF2-40B4-BE49-F238E27FC236}">
                <a16:creationId xmlns:a16="http://schemas.microsoft.com/office/drawing/2014/main" id="{53CD1A4D-118D-883D-4EA9-74C0C99C2CD5}"/>
              </a:ext>
            </a:extLst>
          </p:cNvPr>
          <p:cNvSpPr txBox="1">
            <a:spLocks/>
          </p:cNvSpPr>
          <p:nvPr/>
        </p:nvSpPr>
        <p:spPr>
          <a:xfrm>
            <a:off x="1559496" y="913880"/>
            <a:ext cx="2521030" cy="798568"/>
          </a:xfrm>
          <a:prstGeom prst="rect">
            <a:avLst/>
          </a:prstGeo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en-US" altLang="ko-KR" dirty="0">
                <a:solidFill>
                  <a:schemeClr val="tx1"/>
                </a:solidFill>
              </a:rPr>
              <a:t>Tip Count</a:t>
            </a:r>
            <a:endParaRPr lang="en-US" dirty="0">
              <a:solidFill>
                <a:schemeClr val="tx1"/>
              </a:solidFill>
            </a:endParaRPr>
          </a:p>
        </p:txBody>
      </p:sp>
      <p:sp>
        <p:nvSpPr>
          <p:cNvPr id="9" name="제목 1">
            <a:extLst>
              <a:ext uri="{FF2B5EF4-FFF2-40B4-BE49-F238E27FC236}">
                <a16:creationId xmlns:a16="http://schemas.microsoft.com/office/drawing/2014/main" id="{AE19C672-FA1A-0FE3-EC33-8ACD211B6C8A}"/>
              </a:ext>
            </a:extLst>
          </p:cNvPr>
          <p:cNvSpPr txBox="1">
            <a:spLocks/>
          </p:cNvSpPr>
          <p:nvPr/>
        </p:nvSpPr>
        <p:spPr>
          <a:xfrm>
            <a:off x="7771685" y="975989"/>
            <a:ext cx="3016701" cy="798568"/>
          </a:xfrm>
          <a:prstGeom prst="rect">
            <a:avLst/>
          </a:prstGeom>
        </p:spPr>
        <p:txBody>
          <a:bodyPr vert="horz" lIns="99569" tIns="49785" rIns="99569" bIns="49785" rtlCol="0" anchor="ctr">
            <a:normAutofit fontScale="92500"/>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en-US" altLang="ko-KR" dirty="0">
                <a:solidFill>
                  <a:schemeClr val="tx1"/>
                </a:solidFill>
              </a:rPr>
              <a:t>Review Count</a:t>
            </a:r>
            <a:endParaRPr lang="en-US" dirty="0">
              <a:solidFill>
                <a:schemeClr val="tx1"/>
              </a:solidFill>
            </a:endParaRPr>
          </a:p>
        </p:txBody>
      </p:sp>
      <p:sp>
        <p:nvSpPr>
          <p:cNvPr id="10" name="제목 1">
            <a:extLst>
              <a:ext uri="{FF2B5EF4-FFF2-40B4-BE49-F238E27FC236}">
                <a16:creationId xmlns:a16="http://schemas.microsoft.com/office/drawing/2014/main" id="{3D61BEBA-94B7-4BAA-CE2C-681196B8E48E}"/>
              </a:ext>
            </a:extLst>
          </p:cNvPr>
          <p:cNvSpPr txBox="1">
            <a:spLocks/>
          </p:cNvSpPr>
          <p:nvPr/>
        </p:nvSpPr>
        <p:spPr>
          <a:xfrm>
            <a:off x="3295323" y="3714460"/>
            <a:ext cx="5472608" cy="798568"/>
          </a:xfrm>
          <a:prstGeom prst="rect">
            <a:avLst/>
          </a:prstGeo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en-US" altLang="ko-KR" sz="1800" dirty="0">
                <a:solidFill>
                  <a:schemeClr val="tx1"/>
                </a:solidFill>
              </a:rPr>
              <a:t>Year starting and ending (Nov – Mar) is Highly Engaging</a:t>
            </a:r>
            <a:endParaRPr lang="en-US" sz="1800" dirty="0">
              <a:solidFill>
                <a:schemeClr val="tx1"/>
              </a:solidFill>
            </a:endParaRPr>
          </a:p>
        </p:txBody>
      </p:sp>
      <p:sp>
        <p:nvSpPr>
          <p:cNvPr id="12" name="제목 1">
            <a:extLst>
              <a:ext uri="{FF2B5EF4-FFF2-40B4-BE49-F238E27FC236}">
                <a16:creationId xmlns:a16="http://schemas.microsoft.com/office/drawing/2014/main" id="{07CA3368-9F92-4392-5DB3-8B23AECCC63D}"/>
              </a:ext>
            </a:extLst>
          </p:cNvPr>
          <p:cNvSpPr txBox="1">
            <a:spLocks/>
          </p:cNvSpPr>
          <p:nvPr/>
        </p:nvSpPr>
        <p:spPr>
          <a:xfrm>
            <a:off x="3328257" y="2847634"/>
            <a:ext cx="1944217" cy="798568"/>
          </a:xfrm>
          <a:prstGeom prst="rect">
            <a:avLst/>
          </a:prstGeo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en-US" altLang="ko-KR" sz="1800" dirty="0">
                <a:solidFill>
                  <a:schemeClr val="tx1"/>
                </a:solidFill>
              </a:rPr>
              <a:t>Downward Trend</a:t>
            </a:r>
            <a:endParaRPr lang="en-US" sz="1800" dirty="0">
              <a:solidFill>
                <a:schemeClr val="tx1"/>
              </a:solidFill>
            </a:endParaRPr>
          </a:p>
        </p:txBody>
      </p:sp>
      <p:sp>
        <p:nvSpPr>
          <p:cNvPr id="13" name="제목 1">
            <a:extLst>
              <a:ext uri="{FF2B5EF4-FFF2-40B4-BE49-F238E27FC236}">
                <a16:creationId xmlns:a16="http://schemas.microsoft.com/office/drawing/2014/main" id="{E11C861B-9D03-FF02-DAAF-151643E043AC}"/>
              </a:ext>
            </a:extLst>
          </p:cNvPr>
          <p:cNvSpPr txBox="1">
            <a:spLocks/>
          </p:cNvSpPr>
          <p:nvPr/>
        </p:nvSpPr>
        <p:spPr>
          <a:xfrm>
            <a:off x="9552384" y="2847634"/>
            <a:ext cx="1944217" cy="798568"/>
          </a:xfrm>
          <a:prstGeom prst="rect">
            <a:avLst/>
          </a:prstGeom>
        </p:spPr>
        <p:txBody>
          <a:bodyPr vert="horz" lIns="99569" tIns="49785" rIns="99569" bIns="49785" rtlCol="0" anchor="ctr">
            <a:normAutofit/>
          </a:bodyPr>
          <a:lstStyle>
            <a:lvl1pPr algn="l" defTabSz="995491" rtl="0" eaLnBrk="1" latinLnBrk="1" hangingPunct="1">
              <a:spcBef>
                <a:spcPct val="0"/>
              </a:spcBef>
              <a:buNone/>
              <a:defRPr lang="ko-KR" altLang="en-US" sz="4000" b="1" kern="1200" baseline="0" dirty="0">
                <a:solidFill>
                  <a:schemeClr val="bg1"/>
                </a:solidFill>
                <a:effectLst/>
                <a:latin typeface="+mj-lt"/>
                <a:ea typeface="맑은 고딕" pitchFamily="50" charset="-127"/>
                <a:cs typeface="+mj-cs"/>
              </a:defRPr>
            </a:lvl1pPr>
          </a:lstStyle>
          <a:p>
            <a:r>
              <a:rPr lang="en-US" altLang="ko-KR" sz="1800" dirty="0">
                <a:solidFill>
                  <a:schemeClr val="tx1"/>
                </a:solidFill>
              </a:rPr>
              <a:t>Upward Trend</a:t>
            </a:r>
            <a:endParaRPr lang="en-US" sz="1800" dirty="0">
              <a:solidFill>
                <a:schemeClr val="tx1"/>
              </a:solidFill>
            </a:endParaRPr>
          </a:p>
        </p:txBody>
      </p:sp>
    </p:spTree>
    <p:extLst>
      <p:ext uri="{BB962C8B-B14F-4D97-AF65-F5344CB8AC3E}">
        <p14:creationId xmlns:p14="http://schemas.microsoft.com/office/powerpoint/2010/main" val="472341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1E2B26-45B8-8D2D-F99B-40DF1D2A98B3}"/>
            </a:ext>
          </a:extLst>
        </p:cNvPr>
        <p:cNvGrpSpPr/>
        <p:nvPr/>
      </p:nvGrpSpPr>
      <p:grpSpPr>
        <a:xfrm>
          <a:off x="0" y="0"/>
          <a:ext cx="0" cy="0"/>
          <a:chOff x="0" y="0"/>
          <a:chExt cx="0" cy="0"/>
        </a:xfrm>
      </p:grpSpPr>
      <p:sp>
        <p:nvSpPr>
          <p:cNvPr id="2" name="제목 1">
            <a:extLst>
              <a:ext uri="{FF2B5EF4-FFF2-40B4-BE49-F238E27FC236}">
                <a16:creationId xmlns:a16="http://schemas.microsoft.com/office/drawing/2014/main" id="{F7A56AF8-4DE4-63FF-C328-6A60B5D61015}"/>
              </a:ext>
            </a:extLst>
          </p:cNvPr>
          <p:cNvSpPr>
            <a:spLocks noGrp="1"/>
          </p:cNvSpPr>
          <p:nvPr>
            <p:ph type="title"/>
          </p:nvPr>
        </p:nvSpPr>
        <p:spPr>
          <a:xfrm>
            <a:off x="262592" y="-171400"/>
            <a:ext cx="11522779" cy="798568"/>
          </a:xfrm>
        </p:spPr>
        <p:txBody>
          <a:bodyPr>
            <a:normAutofit fontScale="90000"/>
          </a:bodyPr>
          <a:lstStyle/>
          <a:p>
            <a:br>
              <a:rPr lang="en-US" altLang="ko-KR" dirty="0"/>
            </a:br>
            <a:r>
              <a:rPr lang="en-US" altLang="ko-KR" dirty="0"/>
              <a:t>How does the sentiment of reviews and tips (useful, funny,</a:t>
            </a:r>
            <a:br>
              <a:rPr lang="en-US" altLang="ko-KR" dirty="0"/>
            </a:br>
            <a:r>
              <a:rPr lang="en-US" altLang="ko-KR" dirty="0"/>
              <a:t>cool) correlate with the success metrics of restaurants?</a:t>
            </a:r>
            <a:endParaRPr lang="ko-KR" altLang="en-US" dirty="0"/>
          </a:p>
        </p:txBody>
      </p:sp>
      <p:sp>
        <p:nvSpPr>
          <p:cNvPr id="8" name="Rectangle 1">
            <a:extLst>
              <a:ext uri="{FF2B5EF4-FFF2-40B4-BE49-F238E27FC236}">
                <a16:creationId xmlns:a16="http://schemas.microsoft.com/office/drawing/2014/main" id="{9979C4EE-4E1E-D632-BD64-03721D527DAB}"/>
              </a:ext>
            </a:extLst>
          </p:cNvPr>
          <p:cNvSpPr>
            <a:spLocks noGrp="1" noChangeArrowheads="1"/>
          </p:cNvSpPr>
          <p:nvPr>
            <p:ph idx="1"/>
          </p:nvPr>
        </p:nvSpPr>
        <p:spPr bwMode="auto">
          <a:xfrm>
            <a:off x="229890" y="1762944"/>
            <a:ext cx="504132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"useful," "funny," and "cool" are attributes associated with user reviews. They represent the feedback provided by users about the usefulness, humor, or coolness of a particular review.</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Higher counts of useful, funny, and cool reviews suggest greater user engagement and satisfaction, which are key factors contributing to a restaurant's success.</a:t>
            </a:r>
          </a:p>
        </p:txBody>
      </p:sp>
      <p:pic>
        <p:nvPicPr>
          <p:cNvPr id="4" name="Picture 3">
            <a:extLst>
              <a:ext uri="{FF2B5EF4-FFF2-40B4-BE49-F238E27FC236}">
                <a16:creationId xmlns:a16="http://schemas.microsoft.com/office/drawing/2014/main" id="{86FA197D-01B8-BA0B-0EE4-F22944F48CAC}"/>
              </a:ext>
            </a:extLst>
          </p:cNvPr>
          <p:cNvPicPr>
            <a:picLocks noChangeAspect="1"/>
          </p:cNvPicPr>
          <p:nvPr/>
        </p:nvPicPr>
        <p:blipFill>
          <a:blip r:embed="rId2"/>
          <a:stretch>
            <a:fillRect/>
          </a:stretch>
        </p:blipFill>
        <p:spPr>
          <a:xfrm>
            <a:off x="5591944" y="1340768"/>
            <a:ext cx="5976664" cy="5280873"/>
          </a:xfrm>
          <a:prstGeom prst="rect">
            <a:avLst/>
          </a:prstGeom>
        </p:spPr>
      </p:pic>
    </p:spTree>
    <p:extLst>
      <p:ext uri="{BB962C8B-B14F-4D97-AF65-F5344CB8AC3E}">
        <p14:creationId xmlns:p14="http://schemas.microsoft.com/office/powerpoint/2010/main" val="8078633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FACDC7-4D39-F748-9982-4A32CC337DC8}"/>
            </a:ext>
          </a:extLst>
        </p:cNvPr>
        <p:cNvGrpSpPr/>
        <p:nvPr/>
      </p:nvGrpSpPr>
      <p:grpSpPr>
        <a:xfrm>
          <a:off x="0" y="0"/>
          <a:ext cx="0" cy="0"/>
          <a:chOff x="0" y="0"/>
          <a:chExt cx="0" cy="0"/>
        </a:xfrm>
      </p:grpSpPr>
      <p:sp>
        <p:nvSpPr>
          <p:cNvPr id="2" name="제목 1">
            <a:extLst>
              <a:ext uri="{FF2B5EF4-FFF2-40B4-BE49-F238E27FC236}">
                <a16:creationId xmlns:a16="http://schemas.microsoft.com/office/drawing/2014/main" id="{79592090-1DFC-147A-ACE1-55AB81EC9E8E}"/>
              </a:ext>
            </a:extLst>
          </p:cNvPr>
          <p:cNvSpPr>
            <a:spLocks noGrp="1"/>
          </p:cNvSpPr>
          <p:nvPr>
            <p:ph type="title"/>
          </p:nvPr>
        </p:nvSpPr>
        <p:spPr/>
        <p:txBody>
          <a:bodyPr>
            <a:normAutofit fontScale="90000"/>
          </a:bodyPr>
          <a:lstStyle/>
          <a:p>
            <a:r>
              <a:rPr lang="en-US" altLang="ko-KR" dirty="0"/>
              <a:t>Is there any difference in engagement of elite users and non elite users ?</a:t>
            </a:r>
            <a:endParaRPr lang="ko-KR" altLang="en-US" dirty="0"/>
          </a:p>
        </p:txBody>
      </p:sp>
      <p:sp>
        <p:nvSpPr>
          <p:cNvPr id="8" name="Rectangle 1">
            <a:extLst>
              <a:ext uri="{FF2B5EF4-FFF2-40B4-BE49-F238E27FC236}">
                <a16:creationId xmlns:a16="http://schemas.microsoft.com/office/drawing/2014/main" id="{DD61967A-CF1C-DE31-B8AE-8926615C01AF}"/>
              </a:ext>
            </a:extLst>
          </p:cNvPr>
          <p:cNvSpPr>
            <a:spLocks noGrp="1" noChangeArrowheads="1"/>
          </p:cNvSpPr>
          <p:nvPr>
            <p:ph idx="1"/>
          </p:nvPr>
        </p:nvSpPr>
        <p:spPr bwMode="auto">
          <a:xfrm>
            <a:off x="0" y="980728"/>
            <a:ext cx="4727848"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Elite users are individuals who have been recognized and awarded the "Elite" status by Yelp for their active and high-quality contributions.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Elite users, despite being significantly fewer in number, contribute a substantial proportion of the total review count compared to non-elite users.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Establishing a positive relationship with elite users can lead to repeat visits and loyalty, as they are more likely to continue supporting businesses, they have had good experiences with.</a:t>
            </a:r>
          </a:p>
        </p:txBody>
      </p:sp>
      <p:pic>
        <p:nvPicPr>
          <p:cNvPr id="4" name="Picture 3">
            <a:extLst>
              <a:ext uri="{FF2B5EF4-FFF2-40B4-BE49-F238E27FC236}">
                <a16:creationId xmlns:a16="http://schemas.microsoft.com/office/drawing/2014/main" id="{D4DD616A-D999-F76B-C1A1-7F51801ECE12}"/>
              </a:ext>
            </a:extLst>
          </p:cNvPr>
          <p:cNvPicPr>
            <a:picLocks noChangeAspect="1"/>
          </p:cNvPicPr>
          <p:nvPr/>
        </p:nvPicPr>
        <p:blipFill>
          <a:blip r:embed="rId2"/>
          <a:stretch>
            <a:fillRect/>
          </a:stretch>
        </p:blipFill>
        <p:spPr>
          <a:xfrm>
            <a:off x="4747922" y="1916832"/>
            <a:ext cx="7292424" cy="3528392"/>
          </a:xfrm>
          <a:prstGeom prst="rect">
            <a:avLst/>
          </a:prstGeom>
        </p:spPr>
      </p:pic>
    </p:spTree>
    <p:extLst>
      <p:ext uri="{BB962C8B-B14F-4D97-AF65-F5344CB8AC3E}">
        <p14:creationId xmlns:p14="http://schemas.microsoft.com/office/powerpoint/2010/main" val="1408157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888BBB-9C68-4A1E-A85D-24E8C48856D0}"/>
            </a:ext>
          </a:extLst>
        </p:cNvPr>
        <p:cNvGrpSpPr/>
        <p:nvPr/>
      </p:nvGrpSpPr>
      <p:grpSpPr>
        <a:xfrm>
          <a:off x="0" y="0"/>
          <a:ext cx="0" cy="0"/>
          <a:chOff x="0" y="0"/>
          <a:chExt cx="0" cy="0"/>
        </a:xfrm>
      </p:grpSpPr>
      <p:sp>
        <p:nvSpPr>
          <p:cNvPr id="2" name="제목 1">
            <a:extLst>
              <a:ext uri="{FF2B5EF4-FFF2-40B4-BE49-F238E27FC236}">
                <a16:creationId xmlns:a16="http://schemas.microsoft.com/office/drawing/2014/main" id="{40BE57AC-72C2-5262-A3F7-4652C9A352C6}"/>
              </a:ext>
            </a:extLst>
          </p:cNvPr>
          <p:cNvSpPr>
            <a:spLocks noGrp="1"/>
          </p:cNvSpPr>
          <p:nvPr>
            <p:ph type="title"/>
          </p:nvPr>
        </p:nvSpPr>
        <p:spPr/>
        <p:txBody>
          <a:bodyPr/>
          <a:lstStyle/>
          <a:p>
            <a:r>
              <a:rPr lang="en-US" altLang="ko-KR" dirty="0"/>
              <a:t>Busiest Hour</a:t>
            </a:r>
            <a:endParaRPr lang="ko-KR" altLang="en-US" dirty="0"/>
          </a:p>
        </p:txBody>
      </p:sp>
      <p:sp>
        <p:nvSpPr>
          <p:cNvPr id="8" name="Rectangle 1">
            <a:extLst>
              <a:ext uri="{FF2B5EF4-FFF2-40B4-BE49-F238E27FC236}">
                <a16:creationId xmlns:a16="http://schemas.microsoft.com/office/drawing/2014/main" id="{50461FF6-E1A3-F96F-B6A4-4727493F9B48}"/>
              </a:ext>
            </a:extLst>
          </p:cNvPr>
          <p:cNvSpPr>
            <a:spLocks noGrp="1" noChangeArrowheads="1"/>
          </p:cNvSpPr>
          <p:nvPr>
            <p:ph idx="1"/>
          </p:nvPr>
        </p:nvSpPr>
        <p:spPr bwMode="auto">
          <a:xfrm>
            <a:off x="0" y="1052736"/>
            <a:ext cx="5041320"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The busiest hours for restaurants, based on user engagement, span from 4 pm to 1</a:t>
            </a: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am.</a:t>
            </a: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Knowing the peak hours allows businesses to optimize their staffing levels and resource allocation during these times to ensure efficient operations and quality service delivery.</a:t>
            </a: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lang="en-US" altLang="en-US" i="0" dirty="0">
              <a:solidFill>
                <a:schemeClr val="tx1"/>
              </a:solidFill>
              <a:latin typeface="Arial" panose="020B0604020202020204" pitchFamily="34" charset="0"/>
            </a:endParaRP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The concentration of user engagement during the evening and night hours suggests a higher demand for dining out during these times, potentially driven by factors such as work schedules, social gatherings, and leisure activities.</a:t>
            </a:r>
          </a:p>
        </p:txBody>
      </p:sp>
      <p:pic>
        <p:nvPicPr>
          <p:cNvPr id="4" name="Picture 3">
            <a:extLst>
              <a:ext uri="{FF2B5EF4-FFF2-40B4-BE49-F238E27FC236}">
                <a16:creationId xmlns:a16="http://schemas.microsoft.com/office/drawing/2014/main" id="{9A5FE365-B239-E95C-F138-26F9E137E04B}"/>
              </a:ext>
            </a:extLst>
          </p:cNvPr>
          <p:cNvPicPr>
            <a:picLocks noChangeAspect="1"/>
          </p:cNvPicPr>
          <p:nvPr/>
        </p:nvPicPr>
        <p:blipFill>
          <a:blip r:embed="rId2"/>
          <a:stretch>
            <a:fillRect/>
          </a:stretch>
        </p:blipFill>
        <p:spPr>
          <a:xfrm>
            <a:off x="5193257" y="1556792"/>
            <a:ext cx="6947092" cy="4490681"/>
          </a:xfrm>
          <a:prstGeom prst="rect">
            <a:avLst/>
          </a:prstGeom>
        </p:spPr>
      </p:pic>
    </p:spTree>
    <p:extLst>
      <p:ext uri="{BB962C8B-B14F-4D97-AF65-F5344CB8AC3E}">
        <p14:creationId xmlns:p14="http://schemas.microsoft.com/office/powerpoint/2010/main" val="14221119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0231D7-00CE-EC10-D7D8-037DB2A09D11}"/>
            </a:ext>
          </a:extLst>
        </p:cNvPr>
        <p:cNvGrpSpPr/>
        <p:nvPr/>
      </p:nvGrpSpPr>
      <p:grpSpPr>
        <a:xfrm>
          <a:off x="0" y="0"/>
          <a:ext cx="0" cy="0"/>
          <a:chOff x="0" y="0"/>
          <a:chExt cx="0" cy="0"/>
        </a:xfrm>
      </p:grpSpPr>
      <p:sp>
        <p:nvSpPr>
          <p:cNvPr id="2" name="제목 1">
            <a:extLst>
              <a:ext uri="{FF2B5EF4-FFF2-40B4-BE49-F238E27FC236}">
                <a16:creationId xmlns:a16="http://schemas.microsoft.com/office/drawing/2014/main" id="{B7D1B67F-9715-A797-C643-E10857215FE7}"/>
              </a:ext>
            </a:extLst>
          </p:cNvPr>
          <p:cNvSpPr>
            <a:spLocks noGrp="1"/>
          </p:cNvSpPr>
          <p:nvPr>
            <p:ph type="title"/>
          </p:nvPr>
        </p:nvSpPr>
        <p:spPr/>
        <p:txBody>
          <a:bodyPr/>
          <a:lstStyle/>
          <a:p>
            <a:r>
              <a:rPr lang="en-US" altLang="ko-KR" dirty="0"/>
              <a:t>Recommendation</a:t>
            </a:r>
            <a:endParaRPr lang="ko-KR" altLang="en-US" dirty="0"/>
          </a:p>
        </p:txBody>
      </p:sp>
      <p:sp>
        <p:nvSpPr>
          <p:cNvPr id="8" name="Rectangle 1">
            <a:extLst>
              <a:ext uri="{FF2B5EF4-FFF2-40B4-BE49-F238E27FC236}">
                <a16:creationId xmlns:a16="http://schemas.microsoft.com/office/drawing/2014/main" id="{563BCF93-C799-74D2-CFE0-9C49E87AF2C8}"/>
              </a:ext>
            </a:extLst>
          </p:cNvPr>
          <p:cNvSpPr>
            <a:spLocks noGrp="1" noChangeArrowheads="1"/>
          </p:cNvSpPr>
          <p:nvPr>
            <p:ph idx="1"/>
          </p:nvPr>
        </p:nvSpPr>
        <p:spPr bwMode="auto">
          <a:xfrm>
            <a:off x="262592" y="2183373"/>
            <a:ext cx="11594048"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Utilizing insights from the analysis of various metrics such as user engagement, sentiment of reviews, peak hours, and the impact of elite users, businesses can make informed decisions to drive success.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Collaborating with elite users and leveraging their influence can amplify promotional efforts, increase brand awareness, and drive customer acquisition.</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Businesses can adjust their operating hours or introduce special promotions to capitalize on the increased demand during peak hours.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Less successful businesses may need to focus on strategies to enhance user engagement over time, such as improving service quality, responding to customer feedback.</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Cities with high success scores presents opportunities for restaurant chains to expand or invest further</a:t>
            </a:r>
          </a:p>
        </p:txBody>
      </p:sp>
    </p:spTree>
    <p:extLst>
      <p:ext uri="{BB962C8B-B14F-4D97-AF65-F5344CB8AC3E}">
        <p14:creationId xmlns:p14="http://schemas.microsoft.com/office/powerpoint/2010/main" val="783615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5"/>
          <p:cNvSpPr txBox="1">
            <a:spLocks noChangeArrowheads="1"/>
          </p:cNvSpPr>
          <p:nvPr/>
        </p:nvSpPr>
        <p:spPr bwMode="auto">
          <a:xfrm>
            <a:off x="1847528" y="1556792"/>
            <a:ext cx="2448272" cy="46164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8A060"/>
                </a:solidFill>
                <a:latin typeface="+mj-lt"/>
                <a:ea typeface="맑은 고딕" panose="020B0503020000020004" pitchFamily="50" charset="-127"/>
                <a:cs typeface="굴림" pitchFamily="50" charset="-127"/>
              </a:rPr>
              <a:t>About Yelp</a:t>
            </a:r>
          </a:p>
        </p:txBody>
      </p:sp>
      <p:sp>
        <p:nvSpPr>
          <p:cNvPr id="5" name="Text Box 9"/>
          <p:cNvSpPr txBox="1">
            <a:spLocks noChangeArrowheads="1"/>
          </p:cNvSpPr>
          <p:nvPr/>
        </p:nvSpPr>
        <p:spPr bwMode="auto">
          <a:xfrm>
            <a:off x="1789328" y="2996952"/>
            <a:ext cx="8267112" cy="1500645"/>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algn="just" fontAlgn="base">
              <a:lnSpc>
                <a:spcPct val="200000"/>
              </a:lnSpc>
              <a:spcBef>
                <a:spcPct val="0"/>
              </a:spcBef>
              <a:spcAft>
                <a:spcPct val="0"/>
              </a:spcAft>
            </a:pPr>
            <a:r>
              <a:rPr kumimoji="1" lang="en-US" altLang="ko-KR" sz="1600" dirty="0">
                <a:solidFill>
                  <a:schemeClr val="bg1"/>
                </a:solidFill>
                <a:latin typeface="+mj-lt"/>
                <a:ea typeface="맑은 고딕" panose="020B0503020000020004" pitchFamily="50" charset="-127"/>
                <a:cs typeface="굴림" pitchFamily="50" charset="-127"/>
              </a:rPr>
              <a:t>Yelp is a web and mobile platform that functions as a crowd-sourced local business review site. Users can submit reviews, photos, and tips about businesses, while also browsing information and ratings left by others.</a:t>
            </a:r>
          </a:p>
        </p:txBody>
      </p:sp>
      <p:cxnSp>
        <p:nvCxnSpPr>
          <p:cNvPr id="9" name="직선 연결선 8"/>
          <p:cNvCxnSpPr/>
          <p:nvPr/>
        </p:nvCxnSpPr>
        <p:spPr>
          <a:xfrm>
            <a:off x="1775520" y="2420888"/>
            <a:ext cx="7200800" cy="0"/>
          </a:xfrm>
          <a:prstGeom prst="line">
            <a:avLst/>
          </a:prstGeom>
          <a:ln>
            <a:solidFill>
              <a:srgbClr val="C8A06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a:t>THANK YOU</a:t>
            </a:r>
            <a:endParaRPr lang="ko-KR"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27353" y="476672"/>
            <a:ext cx="2303723" cy="553870"/>
          </a:xfrm>
          <a:prstGeom prst="rect">
            <a:avLst/>
          </a:prstGeom>
          <a:noFill/>
        </p:spPr>
        <p:txBody>
          <a:bodyPr wrap="square" rtlCol="0">
            <a:spAutoFit/>
          </a:bodyPr>
          <a:lstStyle/>
          <a:p>
            <a:pPr algn="ctr"/>
            <a:r>
              <a:rPr lang="en-US" altLang="ko-KR" sz="2999" b="1" dirty="0">
                <a:solidFill>
                  <a:schemeClr val="bg1"/>
                </a:solidFill>
                <a:latin typeface="+mj-lt"/>
                <a:ea typeface="맑은 고딕" panose="020B0503020000020004" pitchFamily="50" charset="-127"/>
              </a:rPr>
              <a:t>AGENDA</a:t>
            </a:r>
            <a:endParaRPr lang="ko-KR" altLang="en-US" sz="2999" b="1" dirty="0">
              <a:solidFill>
                <a:schemeClr val="bg1"/>
              </a:solidFill>
              <a:latin typeface="+mj-lt"/>
              <a:ea typeface="맑은 고딕" panose="020B0503020000020004" pitchFamily="50" charset="-127"/>
            </a:endParaRPr>
          </a:p>
        </p:txBody>
      </p:sp>
      <p:grpSp>
        <p:nvGrpSpPr>
          <p:cNvPr id="71" name="그룹 70">
            <a:extLst>
              <a:ext uri="{FF2B5EF4-FFF2-40B4-BE49-F238E27FC236}">
                <a16:creationId xmlns:a16="http://schemas.microsoft.com/office/drawing/2014/main" id="{4A4C3B4D-8875-4F41-916C-966ABEBDE131}"/>
              </a:ext>
            </a:extLst>
          </p:cNvPr>
          <p:cNvGrpSpPr/>
          <p:nvPr/>
        </p:nvGrpSpPr>
        <p:grpSpPr>
          <a:xfrm>
            <a:off x="5501121" y="1709203"/>
            <a:ext cx="5059375" cy="476945"/>
            <a:chOff x="1022477" y="717999"/>
            <a:chExt cx="950612" cy="477054"/>
          </a:xfrm>
        </p:grpSpPr>
        <p:sp>
          <p:nvSpPr>
            <p:cNvPr id="72" name="Text Box 5"/>
            <p:cNvSpPr txBox="1">
              <a:spLocks noChangeArrowheads="1"/>
            </p:cNvSpPr>
            <p:nvPr/>
          </p:nvSpPr>
          <p:spPr bwMode="auto">
            <a:xfrm>
              <a:off x="1103655" y="781627"/>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Problem Statement</a:t>
              </a:r>
            </a:p>
          </p:txBody>
        </p:sp>
        <p:sp>
          <p:nvSpPr>
            <p:cNvPr id="74" name="TextBox 13"/>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01</a:t>
              </a:r>
              <a:endParaRPr lang="ko-KR" altLang="en-US" sz="2500" b="1" dirty="0">
                <a:solidFill>
                  <a:srgbClr val="C8A060"/>
                </a:solidFill>
                <a:latin typeface="+mj-lt"/>
                <a:ea typeface="맑은 고딕" panose="020B0503020000020004" pitchFamily="50" charset="-127"/>
              </a:endParaRPr>
            </a:p>
          </p:txBody>
        </p:sp>
      </p:grpSp>
      <p:grpSp>
        <p:nvGrpSpPr>
          <p:cNvPr id="41" name="그룹 40">
            <a:extLst>
              <a:ext uri="{FF2B5EF4-FFF2-40B4-BE49-F238E27FC236}">
                <a16:creationId xmlns:a16="http://schemas.microsoft.com/office/drawing/2014/main" id="{4A4C3B4D-8875-4F41-916C-966ABEBDE131}"/>
              </a:ext>
            </a:extLst>
          </p:cNvPr>
          <p:cNvGrpSpPr/>
          <p:nvPr/>
        </p:nvGrpSpPr>
        <p:grpSpPr>
          <a:xfrm>
            <a:off x="5501121" y="2457778"/>
            <a:ext cx="5059375" cy="476945"/>
            <a:chOff x="1022477" y="717999"/>
            <a:chExt cx="950612" cy="477054"/>
          </a:xfrm>
        </p:grpSpPr>
        <p:sp>
          <p:nvSpPr>
            <p:cNvPr id="42" name="Text Box 5"/>
            <p:cNvSpPr txBox="1">
              <a:spLocks noChangeArrowheads="1"/>
            </p:cNvSpPr>
            <p:nvPr/>
          </p:nvSpPr>
          <p:spPr bwMode="auto">
            <a:xfrm>
              <a:off x="1103655" y="805272"/>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Research Objectives</a:t>
              </a:r>
            </a:p>
          </p:txBody>
        </p:sp>
        <p:sp>
          <p:nvSpPr>
            <p:cNvPr id="44" name="TextBox 13"/>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02</a:t>
              </a:r>
              <a:endParaRPr lang="ko-KR" altLang="en-US" sz="2500" b="1" dirty="0">
                <a:solidFill>
                  <a:srgbClr val="C8A060"/>
                </a:solidFill>
                <a:latin typeface="+mj-lt"/>
                <a:ea typeface="맑은 고딕" panose="020B0503020000020004" pitchFamily="50" charset="-127"/>
              </a:endParaRPr>
            </a:p>
          </p:txBody>
        </p:sp>
      </p:grpSp>
      <p:grpSp>
        <p:nvGrpSpPr>
          <p:cNvPr id="45" name="그룹 44">
            <a:extLst>
              <a:ext uri="{FF2B5EF4-FFF2-40B4-BE49-F238E27FC236}">
                <a16:creationId xmlns:a16="http://schemas.microsoft.com/office/drawing/2014/main" id="{4A4C3B4D-8875-4F41-916C-966ABEBDE131}"/>
              </a:ext>
            </a:extLst>
          </p:cNvPr>
          <p:cNvGrpSpPr/>
          <p:nvPr/>
        </p:nvGrpSpPr>
        <p:grpSpPr>
          <a:xfrm>
            <a:off x="5501121" y="3206354"/>
            <a:ext cx="5059375" cy="476945"/>
            <a:chOff x="1022477" y="717999"/>
            <a:chExt cx="950612" cy="477054"/>
          </a:xfrm>
        </p:grpSpPr>
        <p:sp>
          <p:nvSpPr>
            <p:cNvPr id="46" name="Text Box 5"/>
            <p:cNvSpPr txBox="1">
              <a:spLocks noChangeArrowheads="1"/>
            </p:cNvSpPr>
            <p:nvPr/>
          </p:nvSpPr>
          <p:spPr bwMode="auto">
            <a:xfrm>
              <a:off x="1103655" y="776769"/>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Hypothesis</a:t>
              </a:r>
            </a:p>
          </p:txBody>
        </p:sp>
        <p:sp>
          <p:nvSpPr>
            <p:cNvPr id="48" name="TextBox 13"/>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03</a:t>
              </a:r>
              <a:endParaRPr lang="ko-KR" altLang="en-US" sz="2500" b="1" dirty="0">
                <a:solidFill>
                  <a:srgbClr val="C8A060"/>
                </a:solidFill>
                <a:latin typeface="+mj-lt"/>
                <a:ea typeface="맑은 고딕" panose="020B0503020000020004" pitchFamily="50" charset="-127"/>
              </a:endParaRPr>
            </a:p>
          </p:txBody>
        </p:sp>
      </p:grpSp>
      <p:grpSp>
        <p:nvGrpSpPr>
          <p:cNvPr id="49" name="그룹 48">
            <a:extLst>
              <a:ext uri="{FF2B5EF4-FFF2-40B4-BE49-F238E27FC236}">
                <a16:creationId xmlns:a16="http://schemas.microsoft.com/office/drawing/2014/main" id="{4A4C3B4D-8875-4F41-916C-966ABEBDE131}"/>
              </a:ext>
            </a:extLst>
          </p:cNvPr>
          <p:cNvGrpSpPr/>
          <p:nvPr/>
        </p:nvGrpSpPr>
        <p:grpSpPr>
          <a:xfrm>
            <a:off x="5501121" y="3954928"/>
            <a:ext cx="5059375" cy="476945"/>
            <a:chOff x="1022477" y="717999"/>
            <a:chExt cx="950612" cy="477054"/>
          </a:xfrm>
        </p:grpSpPr>
        <p:sp>
          <p:nvSpPr>
            <p:cNvPr id="50" name="Text Box 5"/>
            <p:cNvSpPr txBox="1">
              <a:spLocks noChangeArrowheads="1"/>
            </p:cNvSpPr>
            <p:nvPr/>
          </p:nvSpPr>
          <p:spPr bwMode="auto">
            <a:xfrm>
              <a:off x="1103655" y="768146"/>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Data Overview</a:t>
              </a:r>
            </a:p>
          </p:txBody>
        </p:sp>
        <p:sp>
          <p:nvSpPr>
            <p:cNvPr id="52" name="TextBox 13"/>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04</a:t>
              </a:r>
              <a:endParaRPr lang="ko-KR" altLang="en-US" sz="2500" b="1" dirty="0">
                <a:solidFill>
                  <a:srgbClr val="C8A060"/>
                </a:solidFill>
                <a:latin typeface="+mj-lt"/>
                <a:ea typeface="맑은 고딕" panose="020B0503020000020004" pitchFamily="50" charset="-127"/>
              </a:endParaRPr>
            </a:p>
          </p:txBody>
        </p:sp>
      </p:grpSp>
      <p:grpSp>
        <p:nvGrpSpPr>
          <p:cNvPr id="53" name="그룹 52">
            <a:extLst>
              <a:ext uri="{FF2B5EF4-FFF2-40B4-BE49-F238E27FC236}">
                <a16:creationId xmlns:a16="http://schemas.microsoft.com/office/drawing/2014/main" id="{4A4C3B4D-8875-4F41-916C-966ABEBDE131}"/>
              </a:ext>
            </a:extLst>
          </p:cNvPr>
          <p:cNvGrpSpPr/>
          <p:nvPr/>
        </p:nvGrpSpPr>
        <p:grpSpPr>
          <a:xfrm>
            <a:off x="5501121" y="4703504"/>
            <a:ext cx="5059375" cy="476945"/>
            <a:chOff x="1022477" y="717999"/>
            <a:chExt cx="950612" cy="477054"/>
          </a:xfrm>
        </p:grpSpPr>
        <p:sp>
          <p:nvSpPr>
            <p:cNvPr id="54" name="Text Box 5"/>
            <p:cNvSpPr txBox="1">
              <a:spLocks noChangeArrowheads="1"/>
            </p:cNvSpPr>
            <p:nvPr/>
          </p:nvSpPr>
          <p:spPr bwMode="auto">
            <a:xfrm>
              <a:off x="1103655" y="791791"/>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Analysis and Findings</a:t>
              </a:r>
            </a:p>
          </p:txBody>
        </p:sp>
        <p:sp>
          <p:nvSpPr>
            <p:cNvPr id="56" name="TextBox 13"/>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05</a:t>
              </a:r>
              <a:endParaRPr lang="ko-KR" altLang="en-US" sz="2500" b="1" dirty="0">
                <a:solidFill>
                  <a:srgbClr val="C8A060"/>
                </a:solidFill>
                <a:latin typeface="+mj-lt"/>
                <a:ea typeface="맑은 고딕" panose="020B0503020000020004" pitchFamily="50" charset="-127"/>
              </a:endParaRPr>
            </a:p>
          </p:txBody>
        </p:sp>
      </p:grpSp>
      <p:grpSp>
        <p:nvGrpSpPr>
          <p:cNvPr id="5" name="그룹 52">
            <a:extLst>
              <a:ext uri="{FF2B5EF4-FFF2-40B4-BE49-F238E27FC236}">
                <a16:creationId xmlns:a16="http://schemas.microsoft.com/office/drawing/2014/main" id="{32750A88-E679-2EE1-53BF-A4E6543D5B17}"/>
              </a:ext>
            </a:extLst>
          </p:cNvPr>
          <p:cNvGrpSpPr/>
          <p:nvPr/>
        </p:nvGrpSpPr>
        <p:grpSpPr>
          <a:xfrm>
            <a:off x="5501121" y="5480873"/>
            <a:ext cx="5059375" cy="476945"/>
            <a:chOff x="1022477" y="717999"/>
            <a:chExt cx="950612" cy="477054"/>
          </a:xfrm>
        </p:grpSpPr>
        <p:sp>
          <p:nvSpPr>
            <p:cNvPr id="6" name="Text Box 5">
              <a:extLst>
                <a:ext uri="{FF2B5EF4-FFF2-40B4-BE49-F238E27FC236}">
                  <a16:creationId xmlns:a16="http://schemas.microsoft.com/office/drawing/2014/main" id="{EBCC2EEE-87A1-5C64-0B11-2B626B935AA8}"/>
                </a:ext>
              </a:extLst>
            </p:cNvPr>
            <p:cNvSpPr txBox="1">
              <a:spLocks noChangeArrowheads="1"/>
            </p:cNvSpPr>
            <p:nvPr/>
          </p:nvSpPr>
          <p:spPr bwMode="auto">
            <a:xfrm>
              <a:off x="1103655" y="826391"/>
              <a:ext cx="869434" cy="307975"/>
            </a:xfrm>
            <a:prstGeom prst="rect">
              <a:avLst/>
            </a:prstGeom>
            <a:noFill/>
            <a:ln w="9525">
              <a:noFill/>
              <a:miter lim="800000"/>
              <a:headEnd/>
              <a:tailEnd/>
            </a:ln>
          </p:spPr>
          <p:txBody>
            <a:bodyPr wrap="square">
              <a:spAutoFit/>
            </a:bodyPr>
            <a:lstStyle/>
            <a:p>
              <a:pPr>
                <a:defRPr/>
              </a:pPr>
              <a:r>
                <a:rPr lang="en-US" altLang="ko-KR" sz="1400" b="1" dirty="0">
                  <a:solidFill>
                    <a:srgbClr val="C8A060"/>
                  </a:solidFill>
                  <a:latin typeface="+mj-lt"/>
                  <a:ea typeface="맑은 고딕" panose="020B0503020000020004" pitchFamily="50" charset="-127"/>
                </a:rPr>
                <a:t>Recommendations</a:t>
              </a:r>
            </a:p>
          </p:txBody>
        </p:sp>
        <p:sp>
          <p:nvSpPr>
            <p:cNvPr id="8" name="TextBox 13">
              <a:extLst>
                <a:ext uri="{FF2B5EF4-FFF2-40B4-BE49-F238E27FC236}">
                  <a16:creationId xmlns:a16="http://schemas.microsoft.com/office/drawing/2014/main" id="{35DA62C2-AE25-4CB7-8214-09EE5593E38E}"/>
                </a:ext>
              </a:extLst>
            </p:cNvPr>
            <p:cNvSpPr txBox="1">
              <a:spLocks noChangeArrowheads="1"/>
            </p:cNvSpPr>
            <p:nvPr/>
          </p:nvSpPr>
          <p:spPr bwMode="auto">
            <a:xfrm>
              <a:off x="1022477" y="717999"/>
              <a:ext cx="108212" cy="477054"/>
            </a:xfrm>
            <a:prstGeom prst="rect">
              <a:avLst/>
            </a:prstGeom>
            <a:noFill/>
            <a:ln w="9525">
              <a:noFill/>
              <a:miter lim="800000"/>
              <a:headEnd/>
              <a:tailEnd/>
            </a:ln>
          </p:spPr>
          <p:txBody>
            <a:bodyPr wrap="square">
              <a:spAutoFit/>
            </a:bodyPr>
            <a:lstStyle/>
            <a:p>
              <a:r>
                <a:rPr lang="en-US" altLang="ko-KR" sz="2500" b="1" dirty="0">
                  <a:solidFill>
                    <a:srgbClr val="C8A060"/>
                  </a:solidFill>
                  <a:latin typeface="+mj-lt"/>
                  <a:ea typeface="맑은 고딕" panose="020B0503020000020004" pitchFamily="50" charset="-127"/>
                </a:rPr>
                <a:t>06</a:t>
              </a:r>
              <a:endParaRPr lang="ko-KR" altLang="en-US" sz="2500" b="1" dirty="0">
                <a:solidFill>
                  <a:srgbClr val="C8A060"/>
                </a:solidFill>
                <a:latin typeface="+mj-lt"/>
                <a:ea typeface="맑은 고딕" panose="020B0503020000020004" pitchFamily="50" charset="-127"/>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CE7D40-BC05-15B7-5B58-CF86B4A76524}"/>
            </a:ext>
          </a:extLst>
        </p:cNvPr>
        <p:cNvGrpSpPr/>
        <p:nvPr/>
      </p:nvGrpSpPr>
      <p:grpSpPr>
        <a:xfrm>
          <a:off x="0" y="0"/>
          <a:ext cx="0" cy="0"/>
          <a:chOff x="0" y="0"/>
          <a:chExt cx="0" cy="0"/>
        </a:xfrm>
      </p:grpSpPr>
      <p:sp>
        <p:nvSpPr>
          <p:cNvPr id="3" name="Text Box 5">
            <a:extLst>
              <a:ext uri="{FF2B5EF4-FFF2-40B4-BE49-F238E27FC236}">
                <a16:creationId xmlns:a16="http://schemas.microsoft.com/office/drawing/2014/main" id="{7A119782-083F-541E-3001-E7D184AEC594}"/>
              </a:ext>
            </a:extLst>
          </p:cNvPr>
          <p:cNvSpPr txBox="1">
            <a:spLocks noChangeArrowheads="1"/>
          </p:cNvSpPr>
          <p:nvPr/>
        </p:nvSpPr>
        <p:spPr bwMode="auto">
          <a:xfrm>
            <a:off x="1847528" y="1556792"/>
            <a:ext cx="3600400" cy="46164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8A060"/>
                </a:solidFill>
                <a:latin typeface="+mj-lt"/>
                <a:ea typeface="맑은 고딕" panose="020B0503020000020004" pitchFamily="50" charset="-127"/>
                <a:cs typeface="굴림" pitchFamily="50" charset="-127"/>
              </a:rPr>
              <a:t>PROBLEM STATEMENT</a:t>
            </a:r>
          </a:p>
        </p:txBody>
      </p:sp>
      <p:sp>
        <p:nvSpPr>
          <p:cNvPr id="5" name="Text Box 9">
            <a:extLst>
              <a:ext uri="{FF2B5EF4-FFF2-40B4-BE49-F238E27FC236}">
                <a16:creationId xmlns:a16="http://schemas.microsoft.com/office/drawing/2014/main" id="{C4C4F34C-DCEF-7DC3-DD9F-8BDE2C6F8434}"/>
              </a:ext>
            </a:extLst>
          </p:cNvPr>
          <p:cNvSpPr txBox="1">
            <a:spLocks noChangeArrowheads="1"/>
          </p:cNvSpPr>
          <p:nvPr/>
        </p:nvSpPr>
        <p:spPr bwMode="auto">
          <a:xfrm>
            <a:off x="1789328" y="2996952"/>
            <a:ext cx="8267112" cy="1993088"/>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algn="just" fontAlgn="base">
              <a:lnSpc>
                <a:spcPct val="200000"/>
              </a:lnSpc>
              <a:spcBef>
                <a:spcPct val="0"/>
              </a:spcBef>
              <a:spcAft>
                <a:spcPct val="0"/>
              </a:spcAft>
            </a:pPr>
            <a:r>
              <a:rPr kumimoji="1" lang="en-US" altLang="ko-KR" sz="1600" dirty="0">
                <a:solidFill>
                  <a:schemeClr val="bg1"/>
                </a:solidFill>
                <a:latin typeface="+mj-lt"/>
                <a:ea typeface="맑은 고딕" panose="020B0503020000020004" pitchFamily="50" charset="-127"/>
                <a:cs typeface="굴림" pitchFamily="50" charset="-127"/>
              </a:rPr>
              <a:t>In a competitive market like restaurant industry, understanding the factors that influences business success is crucial for stakeholders. Utilizing the Yelp dataset, this project aims to investigate the relationship between user engagement (reviews, tips, and check-ins) and business success metrics (review count, ratings) for restaurants. </a:t>
            </a:r>
          </a:p>
        </p:txBody>
      </p:sp>
      <p:cxnSp>
        <p:nvCxnSpPr>
          <p:cNvPr id="9" name="직선 연결선 8">
            <a:extLst>
              <a:ext uri="{FF2B5EF4-FFF2-40B4-BE49-F238E27FC236}">
                <a16:creationId xmlns:a16="http://schemas.microsoft.com/office/drawing/2014/main" id="{0C05407A-1BC2-E1DC-F047-5CDABF99F3BC}"/>
              </a:ext>
            </a:extLst>
          </p:cNvPr>
          <p:cNvCxnSpPr/>
          <p:nvPr/>
        </p:nvCxnSpPr>
        <p:spPr>
          <a:xfrm>
            <a:off x="1775520" y="2420888"/>
            <a:ext cx="7200800" cy="0"/>
          </a:xfrm>
          <a:prstGeom prst="line">
            <a:avLst/>
          </a:prstGeom>
          <a:ln>
            <a:solidFill>
              <a:srgbClr val="C8A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7587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A746C0-9872-B419-70DC-73A422D7055C}"/>
            </a:ext>
          </a:extLst>
        </p:cNvPr>
        <p:cNvGrpSpPr/>
        <p:nvPr/>
      </p:nvGrpSpPr>
      <p:grpSpPr>
        <a:xfrm>
          <a:off x="0" y="0"/>
          <a:ext cx="0" cy="0"/>
          <a:chOff x="0" y="0"/>
          <a:chExt cx="0" cy="0"/>
        </a:xfrm>
      </p:grpSpPr>
      <p:sp>
        <p:nvSpPr>
          <p:cNvPr id="3" name="Text Box 5">
            <a:extLst>
              <a:ext uri="{FF2B5EF4-FFF2-40B4-BE49-F238E27FC236}">
                <a16:creationId xmlns:a16="http://schemas.microsoft.com/office/drawing/2014/main" id="{356FC665-DB8A-EF70-0225-9229B76C354C}"/>
              </a:ext>
            </a:extLst>
          </p:cNvPr>
          <p:cNvSpPr txBox="1">
            <a:spLocks noChangeArrowheads="1"/>
          </p:cNvSpPr>
          <p:nvPr/>
        </p:nvSpPr>
        <p:spPr bwMode="auto">
          <a:xfrm>
            <a:off x="1847528" y="1556792"/>
            <a:ext cx="3600400" cy="46164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8A060"/>
                </a:solidFill>
                <a:latin typeface="+mj-lt"/>
                <a:ea typeface="맑은 고딕" panose="020B0503020000020004" pitchFamily="50" charset="-127"/>
                <a:cs typeface="굴림" pitchFamily="50" charset="-127"/>
              </a:rPr>
              <a:t>RESEARCH OBJECTIVES	</a:t>
            </a:r>
          </a:p>
        </p:txBody>
      </p:sp>
      <p:sp>
        <p:nvSpPr>
          <p:cNvPr id="5" name="Text Box 9">
            <a:extLst>
              <a:ext uri="{FF2B5EF4-FFF2-40B4-BE49-F238E27FC236}">
                <a16:creationId xmlns:a16="http://schemas.microsoft.com/office/drawing/2014/main" id="{09486AB0-322F-2BCC-4B8E-0B17BEAFD80A}"/>
              </a:ext>
            </a:extLst>
          </p:cNvPr>
          <p:cNvSpPr txBox="1">
            <a:spLocks noChangeArrowheads="1"/>
          </p:cNvSpPr>
          <p:nvPr/>
        </p:nvSpPr>
        <p:spPr bwMode="auto">
          <a:xfrm>
            <a:off x="1789328" y="2996952"/>
            <a:ext cx="8267112" cy="1993088"/>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Quantify the correlation between user engagement (reviews, tips, check-ins) and review count/average star rating.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Analyze the impact of sentiment on review count and average star rating.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Time trends in user engagement.</a:t>
            </a:r>
          </a:p>
        </p:txBody>
      </p:sp>
      <p:cxnSp>
        <p:nvCxnSpPr>
          <p:cNvPr id="9" name="직선 연결선 8">
            <a:extLst>
              <a:ext uri="{FF2B5EF4-FFF2-40B4-BE49-F238E27FC236}">
                <a16:creationId xmlns:a16="http://schemas.microsoft.com/office/drawing/2014/main" id="{15562C69-19AA-4088-6A8B-044B31717FF2}"/>
              </a:ext>
            </a:extLst>
          </p:cNvPr>
          <p:cNvCxnSpPr/>
          <p:nvPr/>
        </p:nvCxnSpPr>
        <p:spPr>
          <a:xfrm>
            <a:off x="1775520" y="2420888"/>
            <a:ext cx="7200800" cy="0"/>
          </a:xfrm>
          <a:prstGeom prst="line">
            <a:avLst/>
          </a:prstGeom>
          <a:ln>
            <a:solidFill>
              <a:srgbClr val="C8A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2341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13DB16-6FF1-D8E0-1BE5-AB99420940E7}"/>
            </a:ext>
          </a:extLst>
        </p:cNvPr>
        <p:cNvGrpSpPr/>
        <p:nvPr/>
      </p:nvGrpSpPr>
      <p:grpSpPr>
        <a:xfrm>
          <a:off x="0" y="0"/>
          <a:ext cx="0" cy="0"/>
          <a:chOff x="0" y="0"/>
          <a:chExt cx="0" cy="0"/>
        </a:xfrm>
      </p:grpSpPr>
      <p:sp>
        <p:nvSpPr>
          <p:cNvPr id="3" name="Text Box 5">
            <a:extLst>
              <a:ext uri="{FF2B5EF4-FFF2-40B4-BE49-F238E27FC236}">
                <a16:creationId xmlns:a16="http://schemas.microsoft.com/office/drawing/2014/main" id="{79F087D2-3726-58D4-4813-1BD56B9B0F0F}"/>
              </a:ext>
            </a:extLst>
          </p:cNvPr>
          <p:cNvSpPr txBox="1">
            <a:spLocks noChangeArrowheads="1"/>
          </p:cNvSpPr>
          <p:nvPr/>
        </p:nvSpPr>
        <p:spPr bwMode="auto">
          <a:xfrm>
            <a:off x="1847528" y="1556792"/>
            <a:ext cx="3600400" cy="46164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8A060"/>
                </a:solidFill>
                <a:latin typeface="+mj-lt"/>
                <a:ea typeface="맑은 고딕" panose="020B0503020000020004" pitchFamily="50" charset="-127"/>
                <a:cs typeface="굴림" pitchFamily="50" charset="-127"/>
              </a:rPr>
              <a:t>HYPOTHESIS</a:t>
            </a:r>
          </a:p>
        </p:txBody>
      </p:sp>
      <p:sp>
        <p:nvSpPr>
          <p:cNvPr id="5" name="Text Box 9">
            <a:extLst>
              <a:ext uri="{FF2B5EF4-FFF2-40B4-BE49-F238E27FC236}">
                <a16:creationId xmlns:a16="http://schemas.microsoft.com/office/drawing/2014/main" id="{20EE708A-3753-7C8B-8AEA-5692B8B22165}"/>
              </a:ext>
            </a:extLst>
          </p:cNvPr>
          <p:cNvSpPr txBox="1">
            <a:spLocks noChangeArrowheads="1"/>
          </p:cNvSpPr>
          <p:nvPr/>
        </p:nvSpPr>
        <p:spPr bwMode="auto">
          <a:xfrm>
            <a:off x="1789328" y="2996952"/>
            <a:ext cx="8267112" cy="297797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Higher levels of user engagement (more reviews, tips, and check-ins) correlate with higher review counts and ratings for restaurants.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Positive sentiment expressed in reviews and tips contributes to higher overall ratings and review counts for restaurants.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Consistent engagement over time is positively associated with sustained business success for restaurants.</a:t>
            </a:r>
          </a:p>
        </p:txBody>
      </p:sp>
      <p:cxnSp>
        <p:nvCxnSpPr>
          <p:cNvPr id="9" name="직선 연결선 8">
            <a:extLst>
              <a:ext uri="{FF2B5EF4-FFF2-40B4-BE49-F238E27FC236}">
                <a16:creationId xmlns:a16="http://schemas.microsoft.com/office/drawing/2014/main" id="{F90D9560-6AFE-6864-0BAF-E5A2033CEB5B}"/>
              </a:ext>
            </a:extLst>
          </p:cNvPr>
          <p:cNvCxnSpPr/>
          <p:nvPr/>
        </p:nvCxnSpPr>
        <p:spPr>
          <a:xfrm>
            <a:off x="1775520" y="2420888"/>
            <a:ext cx="7200800" cy="0"/>
          </a:xfrm>
          <a:prstGeom prst="line">
            <a:avLst/>
          </a:prstGeom>
          <a:ln>
            <a:solidFill>
              <a:srgbClr val="C8A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38995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8F0797-69E3-2960-CDE1-A47B68D41AA9}"/>
            </a:ext>
          </a:extLst>
        </p:cNvPr>
        <p:cNvGrpSpPr/>
        <p:nvPr/>
      </p:nvGrpSpPr>
      <p:grpSpPr>
        <a:xfrm>
          <a:off x="0" y="0"/>
          <a:ext cx="0" cy="0"/>
          <a:chOff x="0" y="0"/>
          <a:chExt cx="0" cy="0"/>
        </a:xfrm>
      </p:grpSpPr>
      <p:sp>
        <p:nvSpPr>
          <p:cNvPr id="3" name="Text Box 5">
            <a:extLst>
              <a:ext uri="{FF2B5EF4-FFF2-40B4-BE49-F238E27FC236}">
                <a16:creationId xmlns:a16="http://schemas.microsoft.com/office/drawing/2014/main" id="{9F748272-3B03-5746-45DB-97BF9465F207}"/>
              </a:ext>
            </a:extLst>
          </p:cNvPr>
          <p:cNvSpPr txBox="1">
            <a:spLocks noChangeArrowheads="1"/>
          </p:cNvSpPr>
          <p:nvPr/>
        </p:nvSpPr>
        <p:spPr bwMode="auto">
          <a:xfrm>
            <a:off x="1847528" y="1556792"/>
            <a:ext cx="3600400" cy="461643"/>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lvl="0" fontAlgn="base">
              <a:spcBef>
                <a:spcPct val="0"/>
              </a:spcBef>
              <a:spcAft>
                <a:spcPct val="0"/>
              </a:spcAft>
            </a:pPr>
            <a:r>
              <a:rPr kumimoji="1" lang="en-US" altLang="ko-KR" sz="2400" b="1" dirty="0">
                <a:solidFill>
                  <a:srgbClr val="C8A060"/>
                </a:solidFill>
                <a:latin typeface="+mj-lt"/>
                <a:ea typeface="맑은 고딕" panose="020B0503020000020004" pitchFamily="50" charset="-127"/>
                <a:cs typeface="굴림" pitchFamily="50" charset="-127"/>
              </a:rPr>
              <a:t>DATASET OVERVIEW</a:t>
            </a:r>
          </a:p>
        </p:txBody>
      </p:sp>
      <p:sp>
        <p:nvSpPr>
          <p:cNvPr id="5" name="Text Box 9">
            <a:extLst>
              <a:ext uri="{FF2B5EF4-FFF2-40B4-BE49-F238E27FC236}">
                <a16:creationId xmlns:a16="http://schemas.microsoft.com/office/drawing/2014/main" id="{C3FD26CB-3435-F111-A95E-C59EFF20D705}"/>
              </a:ext>
            </a:extLst>
          </p:cNvPr>
          <p:cNvSpPr txBox="1">
            <a:spLocks noChangeArrowheads="1"/>
          </p:cNvSpPr>
          <p:nvPr/>
        </p:nvSpPr>
        <p:spPr bwMode="auto">
          <a:xfrm>
            <a:off x="1789328" y="2996952"/>
            <a:ext cx="8267112" cy="248553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This dataset is a subset of Yelp and has information about businesses across 8 metropolitan areas in the USA and Canada.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The original data is shared by Yelp as JSON files.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The five JSON files are business, review, user, tip, and check-in. </a:t>
            </a:r>
          </a:p>
          <a:p>
            <a:pPr marL="285750" indent="-285750" algn="just" fontAlgn="base">
              <a:lnSpc>
                <a:spcPct val="200000"/>
              </a:lnSpc>
              <a:spcBef>
                <a:spcPct val="0"/>
              </a:spcBef>
              <a:spcAft>
                <a:spcPct val="0"/>
              </a:spcAft>
              <a:buFont typeface="Wingdings" panose="05000000000000000000" pitchFamily="2" charset="2"/>
              <a:buChar char="v"/>
            </a:pPr>
            <a:r>
              <a:rPr kumimoji="1" lang="en-US" altLang="ko-KR" sz="1600" dirty="0">
                <a:solidFill>
                  <a:schemeClr val="bg1">
                    <a:lumMod val="95000"/>
                  </a:schemeClr>
                </a:solidFill>
                <a:latin typeface="+mj-lt"/>
                <a:ea typeface="맑은 고딕" panose="020B0503020000020004" pitchFamily="50" charset="-127"/>
              </a:rPr>
              <a:t>The JSON files are stored in the database for easy retrieval of data.</a:t>
            </a:r>
          </a:p>
        </p:txBody>
      </p:sp>
      <p:cxnSp>
        <p:nvCxnSpPr>
          <p:cNvPr id="9" name="직선 연결선 8">
            <a:extLst>
              <a:ext uri="{FF2B5EF4-FFF2-40B4-BE49-F238E27FC236}">
                <a16:creationId xmlns:a16="http://schemas.microsoft.com/office/drawing/2014/main" id="{F96350AA-44DA-D0D0-A19F-99DCB568FA5F}"/>
              </a:ext>
            </a:extLst>
          </p:cNvPr>
          <p:cNvCxnSpPr/>
          <p:nvPr/>
        </p:nvCxnSpPr>
        <p:spPr>
          <a:xfrm>
            <a:off x="1775520" y="2420888"/>
            <a:ext cx="7200800" cy="0"/>
          </a:xfrm>
          <a:prstGeom prst="line">
            <a:avLst/>
          </a:prstGeom>
          <a:ln>
            <a:solidFill>
              <a:srgbClr val="C8A06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8112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Analysis and Findings</a:t>
            </a:r>
            <a:endParaRPr lang="ko-KR" altLang="en-US" dirty="0"/>
          </a:p>
        </p:txBody>
      </p:sp>
      <p:pic>
        <p:nvPicPr>
          <p:cNvPr id="4" name="Picture 3">
            <a:extLst>
              <a:ext uri="{FF2B5EF4-FFF2-40B4-BE49-F238E27FC236}">
                <a16:creationId xmlns:a16="http://schemas.microsoft.com/office/drawing/2014/main" id="{B6CAE108-2F65-7EC4-C2DF-440CB6E17921}"/>
              </a:ext>
            </a:extLst>
          </p:cNvPr>
          <p:cNvPicPr>
            <a:picLocks noChangeAspect="1"/>
          </p:cNvPicPr>
          <p:nvPr/>
        </p:nvPicPr>
        <p:blipFill>
          <a:blip r:embed="rId2"/>
          <a:stretch>
            <a:fillRect/>
          </a:stretch>
        </p:blipFill>
        <p:spPr>
          <a:xfrm>
            <a:off x="695400" y="2780928"/>
            <a:ext cx="3672408" cy="3886038"/>
          </a:xfrm>
          <a:prstGeom prst="rect">
            <a:avLst/>
          </a:prstGeom>
        </p:spPr>
      </p:pic>
      <p:sp>
        <p:nvSpPr>
          <p:cNvPr id="5" name="Rectangle 1">
            <a:extLst>
              <a:ext uri="{FF2B5EF4-FFF2-40B4-BE49-F238E27FC236}">
                <a16:creationId xmlns:a16="http://schemas.microsoft.com/office/drawing/2014/main" id="{F6F05D39-B21C-ACC2-479C-F9B9C657BB22}"/>
              </a:ext>
            </a:extLst>
          </p:cNvPr>
          <p:cNvSpPr>
            <a:spLocks noGrp="1" noChangeArrowheads="1"/>
          </p:cNvSpPr>
          <p:nvPr>
            <p:ph idx="1"/>
          </p:nvPr>
        </p:nvSpPr>
        <p:spPr bwMode="auto">
          <a:xfrm>
            <a:off x="262593" y="1704290"/>
            <a:ext cx="11666056"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Out of 150k businesses, 35k are restaurants business and are open. </a:t>
            </a:r>
          </a:p>
          <a:p>
            <a:pPr marL="342900" marR="0" lvl="0" indent="-34290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b="0" i="0" u="none" strike="noStrike" cap="none" normalizeH="0" baseline="0" dirty="0">
                <a:ln>
                  <a:noFill/>
                </a:ln>
                <a:solidFill>
                  <a:schemeClr val="tx1"/>
                </a:solidFill>
                <a:effectLst/>
                <a:latin typeface="Arial" panose="020B0604020202020204" pitchFamily="34" charset="0"/>
              </a:rPr>
              <a:t>Table showing distribution of business success metrics (review count and average rating):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         Highest Rating             |      Highest Review Count</a:t>
            </a:r>
            <a:endParaRPr lang="ko-KR" altLang="en-US" dirty="0"/>
          </a:p>
        </p:txBody>
      </p:sp>
      <p:pic>
        <p:nvPicPr>
          <p:cNvPr id="4" name="Picture 3">
            <a:extLst>
              <a:ext uri="{FF2B5EF4-FFF2-40B4-BE49-F238E27FC236}">
                <a16:creationId xmlns:a16="http://schemas.microsoft.com/office/drawing/2014/main" id="{F816C178-AEE3-3B1F-1847-45594152CE24}"/>
              </a:ext>
            </a:extLst>
          </p:cNvPr>
          <p:cNvPicPr>
            <a:picLocks noChangeAspect="1"/>
          </p:cNvPicPr>
          <p:nvPr/>
        </p:nvPicPr>
        <p:blipFill>
          <a:blip r:embed="rId2"/>
          <a:stretch>
            <a:fillRect/>
          </a:stretch>
        </p:blipFill>
        <p:spPr>
          <a:xfrm>
            <a:off x="623392" y="1246522"/>
            <a:ext cx="4773973" cy="3336874"/>
          </a:xfrm>
          <a:prstGeom prst="rect">
            <a:avLst/>
          </a:prstGeom>
        </p:spPr>
      </p:pic>
      <p:pic>
        <p:nvPicPr>
          <p:cNvPr id="7" name="Picture 6">
            <a:extLst>
              <a:ext uri="{FF2B5EF4-FFF2-40B4-BE49-F238E27FC236}">
                <a16:creationId xmlns:a16="http://schemas.microsoft.com/office/drawing/2014/main" id="{058004EF-9C84-5F04-CDAE-563B30AC74F9}"/>
              </a:ext>
            </a:extLst>
          </p:cNvPr>
          <p:cNvPicPr>
            <a:picLocks noChangeAspect="1"/>
          </p:cNvPicPr>
          <p:nvPr/>
        </p:nvPicPr>
        <p:blipFill>
          <a:blip r:embed="rId3"/>
          <a:stretch>
            <a:fillRect/>
          </a:stretch>
        </p:blipFill>
        <p:spPr>
          <a:xfrm>
            <a:off x="7464152" y="1321795"/>
            <a:ext cx="3836870" cy="3186328"/>
          </a:xfrm>
          <a:prstGeom prst="rect">
            <a:avLst/>
          </a:prstGeom>
        </p:spPr>
      </p:pic>
      <p:sp>
        <p:nvSpPr>
          <p:cNvPr id="8" name="Rectangle 1">
            <a:extLst>
              <a:ext uri="{FF2B5EF4-FFF2-40B4-BE49-F238E27FC236}">
                <a16:creationId xmlns:a16="http://schemas.microsoft.com/office/drawing/2014/main" id="{C8244367-6A90-573F-15D3-C27A4D145DAE}"/>
              </a:ext>
            </a:extLst>
          </p:cNvPr>
          <p:cNvSpPr>
            <a:spLocks noGrp="1" noChangeArrowheads="1"/>
          </p:cNvSpPr>
          <p:nvPr>
            <p:ph idx="1"/>
          </p:nvPr>
        </p:nvSpPr>
        <p:spPr bwMode="auto">
          <a:xfrm>
            <a:off x="1558736" y="5095056"/>
            <a:ext cx="9505816"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Higher ratings do no guarantee a higher review count, or vice versa.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Success of Restaurants is not solely determined by ratings or review counts. </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Review count reflects user engagement but not necessarily overall customer satisfaction or business performance. </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11965</TotalTime>
  <Words>1177</Words>
  <Application>Microsoft Office PowerPoint</Application>
  <PresentationFormat>Widescreen</PresentationFormat>
  <Paragraphs>94</Paragraphs>
  <Slides>20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맑은 고딕</vt:lpstr>
      <vt:lpstr>굴림체</vt:lpstr>
      <vt:lpstr>Wingdings</vt:lpstr>
      <vt:lpstr>Calibri Light</vt:lpstr>
      <vt:lpstr>Office 테마</vt:lpstr>
      <vt:lpstr>USER ENGAGEMENT ANALYSIS FOR RESTAURANT SUCCESS</vt:lpstr>
      <vt:lpstr>PowerPoint Presentation</vt:lpstr>
      <vt:lpstr>PowerPoint Presentation</vt:lpstr>
      <vt:lpstr>PowerPoint Presentation</vt:lpstr>
      <vt:lpstr>PowerPoint Presentation</vt:lpstr>
      <vt:lpstr>PowerPoint Presentation</vt:lpstr>
      <vt:lpstr>PowerPoint Presentation</vt:lpstr>
      <vt:lpstr>Analysis and Findings</vt:lpstr>
      <vt:lpstr>         Highest Rating             |      Highest Review Count</vt:lpstr>
      <vt:lpstr>Do restaurants with higher engagement tend to have higher ratings ?</vt:lpstr>
      <vt:lpstr>Is there a correlation between the number of reviews, tips, and check-ins for a business? </vt:lpstr>
      <vt:lpstr>Is there a difference in the user engagement between high-rated and low-rated businesses ?</vt:lpstr>
      <vt:lpstr>How do the success metrics of restaurants vary across different states and cities ?</vt:lpstr>
      <vt:lpstr> Are there any patterns in user engagement over time for successful businesses compared to less successful ones?</vt:lpstr>
      <vt:lpstr>Trend and Seasonality Analysis</vt:lpstr>
      <vt:lpstr> How does the sentiment of reviews and tips (useful, funny, cool) correlate with the success metrics of restaurants?</vt:lpstr>
      <vt:lpstr>Is there any difference in engagement of elite users and non elite users ?</vt:lpstr>
      <vt:lpstr>Busiest Hour</vt:lpstr>
      <vt:lpstr>Recommendation</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Basant Chaudhry</cp:lastModifiedBy>
  <cp:revision>4</cp:revision>
  <dcterms:created xsi:type="dcterms:W3CDTF">2010-02-01T08:03:16Z</dcterms:created>
  <dcterms:modified xsi:type="dcterms:W3CDTF">2025-02-20T09:42:34Z</dcterms:modified>
  <cp:category>www.slidemembers.com</cp:category>
</cp:coreProperties>
</file>

<file path=docProps/thumbnail.jpeg>
</file>